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8" r:id="rId3"/>
    <p:sldId id="368" r:id="rId4"/>
    <p:sldId id="369" r:id="rId5"/>
    <p:sldId id="359" r:id="rId6"/>
    <p:sldId id="370" r:id="rId7"/>
    <p:sldId id="373" r:id="rId8"/>
    <p:sldId id="372" r:id="rId9"/>
    <p:sldId id="374" r:id="rId10"/>
    <p:sldId id="375" r:id="rId11"/>
    <p:sldId id="376" r:id="rId12"/>
    <p:sldId id="377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3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403" r:id="rId35"/>
    <p:sldId id="402" r:id="rId36"/>
    <p:sldId id="401" r:id="rId37"/>
    <p:sldId id="404" r:id="rId38"/>
    <p:sldId id="405" r:id="rId39"/>
  </p:sldIdLst>
  <p:sldSz cx="12192000" cy="6858000"/>
  <p:notesSz cx="6792913" cy="992187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43" autoAdjust="0"/>
  </p:normalViewPr>
  <p:slideViewPr>
    <p:cSldViewPr>
      <p:cViewPr varScale="1">
        <p:scale>
          <a:sx n="101" d="100"/>
          <a:sy n="101" d="100"/>
        </p:scale>
        <p:origin x="96" y="6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CDA010F-6F41-435A-AC24-C1855A97855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9816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40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DA12E7-AA98-49BE-97C3-C0E85D8C30A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111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EC5819-AF4F-4865-B9AB-765916B79087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5113" cy="3721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0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2DC5-6DB4-437C-89C9-063610486A8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6863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8E1E-F66E-4F29-8A96-E43DAF3A318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29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E4F5-4178-4138-A427-783A898A420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358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7E3D1-5E67-4DB1-9651-8BB0E8FCC05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5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4180E-25FE-4A01-8462-B33D5502924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7244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D474-6D0D-45EE-A984-BE7EF73411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438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8758-3B56-4CD2-98FA-C1B32AF05E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925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B064D-4025-4CFE-9E5C-CE85E1CE28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814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67D0-5020-47FA-9988-96B912E868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2737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CAE1-A095-4990-98E9-D3D27190FD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3346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0B1B-B01D-4352-83E6-D807F128188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76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9297D-090A-40A9-B989-2E3DFCC18CB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764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6460A92-7256-4AB1-9861-4C723443F65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4.jpe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jp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40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7.wmf"/><Relationship Id="rId9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44.jpe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5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19.jpe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392" y="714376"/>
            <a:ext cx="10657184" cy="2886075"/>
          </a:xfrm>
          <a:noFill/>
        </p:spPr>
        <p:txBody>
          <a:bodyPr/>
          <a:lstStyle/>
          <a:p>
            <a:pPr eaLnBrk="1" hangingPunct="1"/>
            <a:r>
              <a:rPr lang="en-US" altLang="hu-HU" sz="4000" dirty="0" smtClean="0"/>
              <a:t>A Bayes</a:t>
            </a:r>
            <a:r>
              <a:rPr lang="hu-HU" altLang="hu-HU" sz="4000" dirty="0" err="1" smtClean="0"/>
              <a:t>-döntéselmélet</a:t>
            </a:r>
            <a:r>
              <a:rPr lang="hu-HU" altLang="hu-HU" sz="4000" dirty="0" smtClean="0"/>
              <a:t/>
            </a:r>
            <a:br>
              <a:rPr lang="hu-HU" altLang="hu-HU" sz="4000" dirty="0" smtClean="0"/>
            </a:br>
            <a:r>
              <a:rPr lang="hu-HU" altLang="hu-HU" sz="4000" dirty="0" smtClean="0"/>
              <a:t>alapjai</a:t>
            </a:r>
            <a:endParaRPr lang="en-US" altLang="hu-HU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552" y="3357564"/>
            <a:ext cx="7487494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dirty="0" err="1" smtClean="0"/>
              <a:t>Gosztolya</a:t>
            </a:r>
            <a:r>
              <a:rPr lang="hu-HU" altLang="hu-HU" sz="2400" dirty="0" smtClean="0"/>
              <a:t> Gábor</a:t>
            </a:r>
          </a:p>
          <a:p>
            <a:pPr eaLnBrk="1" hangingPunct="1">
              <a:lnSpc>
                <a:spcPct val="80000"/>
              </a:lnSpc>
            </a:pPr>
            <a:endParaRPr lang="hu-HU" altLang="hu-HU" sz="2000" dirty="0"/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Szegedi Tudományegyetem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Informatikai Intézet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2023. február </a:t>
            </a:r>
            <a:r>
              <a:rPr lang="en-US" altLang="hu-HU" sz="2000" dirty="0" smtClean="0"/>
              <a:t>2</a:t>
            </a:r>
            <a:r>
              <a:rPr lang="hu-HU" altLang="hu-HU" sz="2000" smtClean="0"/>
              <a:t>7.</a:t>
            </a:r>
            <a:endParaRPr lang="en-US" altLang="hu-HU" sz="1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315736"/>
            <a:ext cx="2776978" cy="382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Bayes</a:t>
            </a:r>
            <a:r>
              <a:rPr lang="hu-HU" dirty="0" smtClean="0"/>
              <a:t> döntés hibája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hu-HU" sz="2800" dirty="0" err="1" smtClean="0"/>
              <a:t>Bayes</a:t>
            </a:r>
            <a:r>
              <a:rPr lang="hu-HU" sz="2800" dirty="0" smtClean="0"/>
              <a:t> döntés esetén a hibázás valószínűsége </a:t>
            </a:r>
            <a:r>
              <a:rPr lang="hu-HU" sz="2800" dirty="0"/>
              <a:t>két </a:t>
            </a:r>
            <a:r>
              <a:rPr lang="hu-HU" sz="2800" dirty="0" smtClean="0"/>
              <a:t>osztályra: </a:t>
            </a:r>
            <a:r>
              <a:rPr lang="hu-HU" sz="2800" i="1" dirty="0" err="1" smtClean="0"/>
              <a:t>Bayes-hiba</a:t>
            </a:r>
            <a:endParaRPr lang="hu-HU" sz="2800" i="1" dirty="0" smtClean="0"/>
          </a:p>
          <a:p>
            <a:r>
              <a:rPr lang="hu-HU" sz="2800" dirty="0" smtClean="0"/>
              <a:t>Az ábra </a:t>
            </a:r>
            <a:r>
              <a:rPr lang="hu-HU" sz="2800" dirty="0"/>
              <a:t>satírozott részének területével </a:t>
            </a:r>
            <a:r>
              <a:rPr lang="hu-HU" sz="2800" dirty="0" smtClean="0"/>
              <a:t>arányos</a:t>
            </a:r>
            <a:endParaRPr lang="hu-HU" sz="2800" dirty="0"/>
          </a:p>
          <a:p>
            <a:pPr lvl="1"/>
            <a:r>
              <a:rPr lang="hu-HU" sz="2400" dirty="0" smtClean="0"/>
              <a:t>Az adott eloszlások mellett ez a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b="1" dirty="0" smtClean="0"/>
              <a:t>legkisebb elérhető </a:t>
            </a:r>
            <a:r>
              <a:rPr lang="hu-HU" sz="2400" dirty="0" smtClean="0"/>
              <a:t>hiba</a:t>
            </a:r>
          </a:p>
          <a:p>
            <a:pPr lvl="1"/>
            <a:r>
              <a:rPr lang="hu-HU" sz="2400" dirty="0" smtClean="0"/>
              <a:t>Ettől ez még persze (abszolút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skálán) igen nagy is lehet</a:t>
            </a:r>
            <a:endParaRPr lang="en-US" sz="2400" dirty="0" smtClean="0"/>
          </a:p>
          <a:p>
            <a:pPr lvl="1"/>
            <a:r>
              <a:rPr lang="hu-HU" sz="2400" dirty="0" smtClean="0"/>
              <a:t>Csökkenteni csak jobb jellemzők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találásával (azaz az osztályok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átfedésének csökkentésével)</a:t>
            </a:r>
            <a:r>
              <a:rPr lang="hu-HU" sz="2400" dirty="0"/>
              <a:t> </a:t>
            </a:r>
            <a:br>
              <a:rPr lang="hu-HU" sz="2400" dirty="0"/>
            </a:br>
            <a:r>
              <a:rPr lang="hu-HU" sz="2400" dirty="0" smtClean="0"/>
              <a:t>lehet!</a:t>
            </a:r>
            <a:endParaRPr lang="hu-HU" sz="2400" dirty="0"/>
          </a:p>
          <a:p>
            <a:endParaRPr lang="hu-HU" sz="2800" dirty="0" smtClean="0"/>
          </a:p>
          <a:p>
            <a:pPr lvl="1"/>
            <a:endParaRPr lang="hu-HU" sz="2400" dirty="0"/>
          </a:p>
          <a:p>
            <a:endParaRPr lang="hu-HU" sz="2800" dirty="0"/>
          </a:p>
          <a:p>
            <a:endParaRPr lang="hu-HU" sz="2800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951984" y="2852936"/>
            <a:ext cx="5630416" cy="3517801"/>
            <a:chOff x="927" y="6096"/>
            <a:chExt cx="5674" cy="4857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 flipV="1">
              <a:off x="3761" y="8613"/>
              <a:ext cx="104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>
              <a:off x="3967" y="9153"/>
              <a:ext cx="362" cy="4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927" y="6096"/>
              <a:ext cx="5674" cy="4857"/>
              <a:chOff x="927" y="6096"/>
              <a:chExt cx="5674" cy="4857"/>
            </a:xfrm>
          </p:grpSpPr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1134" y="9690"/>
                <a:ext cx="54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10" name="Group 11"/>
              <p:cNvGrpSpPr>
                <a:grpSpLocks/>
              </p:cNvGrpSpPr>
              <p:nvPr/>
            </p:nvGrpSpPr>
            <p:grpSpPr bwMode="auto">
              <a:xfrm>
                <a:off x="927" y="6096"/>
                <a:ext cx="5422" cy="4857"/>
                <a:chOff x="927" y="6096"/>
                <a:chExt cx="5422" cy="4857"/>
              </a:xfrm>
            </p:grpSpPr>
            <p:sp>
              <p:nvSpPr>
                <p:cNvPr id="11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134" y="6096"/>
                  <a:ext cx="0" cy="3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" name="Freeform 13"/>
                <p:cNvSpPr>
                  <a:spLocks/>
                </p:cNvSpPr>
                <p:nvPr/>
              </p:nvSpPr>
              <p:spPr bwMode="auto">
                <a:xfrm>
                  <a:off x="927" y="7840"/>
                  <a:ext cx="4032" cy="1853"/>
                </a:xfrm>
                <a:custGeom>
                  <a:avLst/>
                  <a:gdLst>
                    <a:gd name="T0" fmla="*/ 0 w 4032"/>
                    <a:gd name="T1" fmla="*/ 1703 h 1853"/>
                    <a:gd name="T2" fmla="*/ 162 w 4032"/>
                    <a:gd name="T3" fmla="*/ 1716 h 1853"/>
                    <a:gd name="T4" fmla="*/ 275 w 4032"/>
                    <a:gd name="T5" fmla="*/ 1728 h 1853"/>
                    <a:gd name="T6" fmla="*/ 388 w 4032"/>
                    <a:gd name="T7" fmla="*/ 1653 h 1853"/>
                    <a:gd name="T8" fmla="*/ 400 w 4032"/>
                    <a:gd name="T9" fmla="*/ 1540 h 1853"/>
                    <a:gd name="T10" fmla="*/ 576 w 4032"/>
                    <a:gd name="T11" fmla="*/ 1428 h 1853"/>
                    <a:gd name="T12" fmla="*/ 688 w 4032"/>
                    <a:gd name="T13" fmla="*/ 1365 h 1853"/>
                    <a:gd name="T14" fmla="*/ 763 w 4032"/>
                    <a:gd name="T15" fmla="*/ 1202 h 1853"/>
                    <a:gd name="T16" fmla="*/ 876 w 4032"/>
                    <a:gd name="T17" fmla="*/ 1165 h 1853"/>
                    <a:gd name="T18" fmla="*/ 989 w 4032"/>
                    <a:gd name="T19" fmla="*/ 939 h 1853"/>
                    <a:gd name="T20" fmla="*/ 1026 w 4032"/>
                    <a:gd name="T21" fmla="*/ 789 h 1853"/>
                    <a:gd name="T22" fmla="*/ 1039 w 4032"/>
                    <a:gd name="T23" fmla="*/ 751 h 1853"/>
                    <a:gd name="T24" fmla="*/ 1114 w 4032"/>
                    <a:gd name="T25" fmla="*/ 714 h 1853"/>
                    <a:gd name="T26" fmla="*/ 1227 w 4032"/>
                    <a:gd name="T27" fmla="*/ 488 h 1853"/>
                    <a:gd name="T28" fmla="*/ 1327 w 4032"/>
                    <a:gd name="T29" fmla="*/ 413 h 1853"/>
                    <a:gd name="T30" fmla="*/ 1364 w 4032"/>
                    <a:gd name="T31" fmla="*/ 388 h 1853"/>
                    <a:gd name="T32" fmla="*/ 1477 w 4032"/>
                    <a:gd name="T33" fmla="*/ 376 h 1853"/>
                    <a:gd name="T34" fmla="*/ 1527 w 4032"/>
                    <a:gd name="T35" fmla="*/ 263 h 1853"/>
                    <a:gd name="T36" fmla="*/ 1552 w 4032"/>
                    <a:gd name="T37" fmla="*/ 225 h 1853"/>
                    <a:gd name="T38" fmla="*/ 1627 w 4032"/>
                    <a:gd name="T39" fmla="*/ 113 h 1853"/>
                    <a:gd name="T40" fmla="*/ 1753 w 4032"/>
                    <a:gd name="T41" fmla="*/ 125 h 1853"/>
                    <a:gd name="T42" fmla="*/ 1790 w 4032"/>
                    <a:gd name="T43" fmla="*/ 163 h 1853"/>
                    <a:gd name="T44" fmla="*/ 1890 w 4032"/>
                    <a:gd name="T45" fmla="*/ 150 h 1853"/>
                    <a:gd name="T46" fmla="*/ 1978 w 4032"/>
                    <a:gd name="T47" fmla="*/ 0 h 1853"/>
                    <a:gd name="T48" fmla="*/ 2078 w 4032"/>
                    <a:gd name="T49" fmla="*/ 13 h 1853"/>
                    <a:gd name="T50" fmla="*/ 2153 w 4032"/>
                    <a:gd name="T51" fmla="*/ 63 h 1853"/>
                    <a:gd name="T52" fmla="*/ 2304 w 4032"/>
                    <a:gd name="T53" fmla="*/ 88 h 1853"/>
                    <a:gd name="T54" fmla="*/ 2316 w 4032"/>
                    <a:gd name="T55" fmla="*/ 125 h 1853"/>
                    <a:gd name="T56" fmla="*/ 2429 w 4032"/>
                    <a:gd name="T57" fmla="*/ 163 h 1853"/>
                    <a:gd name="T58" fmla="*/ 2529 w 4032"/>
                    <a:gd name="T59" fmla="*/ 313 h 1853"/>
                    <a:gd name="T60" fmla="*/ 2542 w 4032"/>
                    <a:gd name="T61" fmla="*/ 351 h 1853"/>
                    <a:gd name="T62" fmla="*/ 2642 w 4032"/>
                    <a:gd name="T63" fmla="*/ 363 h 1853"/>
                    <a:gd name="T64" fmla="*/ 2729 w 4032"/>
                    <a:gd name="T65" fmla="*/ 501 h 1853"/>
                    <a:gd name="T66" fmla="*/ 2792 w 4032"/>
                    <a:gd name="T67" fmla="*/ 689 h 1853"/>
                    <a:gd name="T68" fmla="*/ 2830 w 4032"/>
                    <a:gd name="T69" fmla="*/ 701 h 1853"/>
                    <a:gd name="T70" fmla="*/ 2867 w 4032"/>
                    <a:gd name="T71" fmla="*/ 726 h 1853"/>
                    <a:gd name="T72" fmla="*/ 2905 w 4032"/>
                    <a:gd name="T73" fmla="*/ 739 h 1853"/>
                    <a:gd name="T74" fmla="*/ 2992 w 4032"/>
                    <a:gd name="T75" fmla="*/ 889 h 1853"/>
                    <a:gd name="T76" fmla="*/ 3130 w 4032"/>
                    <a:gd name="T77" fmla="*/ 1077 h 1853"/>
                    <a:gd name="T78" fmla="*/ 3205 w 4032"/>
                    <a:gd name="T79" fmla="*/ 1302 h 1853"/>
                    <a:gd name="T80" fmla="*/ 3406 w 4032"/>
                    <a:gd name="T81" fmla="*/ 1377 h 1853"/>
                    <a:gd name="T82" fmla="*/ 3431 w 4032"/>
                    <a:gd name="T83" fmla="*/ 1403 h 1853"/>
                    <a:gd name="T84" fmla="*/ 3543 w 4032"/>
                    <a:gd name="T85" fmla="*/ 1415 h 1853"/>
                    <a:gd name="T86" fmla="*/ 3556 w 4032"/>
                    <a:gd name="T87" fmla="*/ 1553 h 1853"/>
                    <a:gd name="T88" fmla="*/ 3631 w 4032"/>
                    <a:gd name="T89" fmla="*/ 1603 h 1853"/>
                    <a:gd name="T90" fmla="*/ 3706 w 4032"/>
                    <a:gd name="T91" fmla="*/ 1665 h 1853"/>
                    <a:gd name="T92" fmla="*/ 3806 w 4032"/>
                    <a:gd name="T93" fmla="*/ 1678 h 1853"/>
                    <a:gd name="T94" fmla="*/ 3919 w 4032"/>
                    <a:gd name="T95" fmla="*/ 1703 h 1853"/>
                    <a:gd name="T96" fmla="*/ 3931 w 4032"/>
                    <a:gd name="T97" fmla="*/ 1816 h 1853"/>
                    <a:gd name="T98" fmla="*/ 4007 w 4032"/>
                    <a:gd name="T99" fmla="*/ 1828 h 1853"/>
                    <a:gd name="T100" fmla="*/ 4032 w 4032"/>
                    <a:gd name="T101" fmla="*/ 1853 h 18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032"/>
                    <a:gd name="T154" fmla="*/ 0 h 1853"/>
                    <a:gd name="T155" fmla="*/ 4032 w 4032"/>
                    <a:gd name="T156" fmla="*/ 1853 h 18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032" h="1853">
                      <a:moveTo>
                        <a:pt x="0" y="1703"/>
                      </a:moveTo>
                      <a:cubicBezTo>
                        <a:pt x="54" y="1707"/>
                        <a:pt x="109" y="1706"/>
                        <a:pt x="162" y="1716"/>
                      </a:cubicBezTo>
                      <a:cubicBezTo>
                        <a:pt x="297" y="1742"/>
                        <a:pt x="57" y="1766"/>
                        <a:pt x="275" y="1728"/>
                      </a:cubicBezTo>
                      <a:cubicBezTo>
                        <a:pt x="332" y="1699"/>
                        <a:pt x="353" y="1706"/>
                        <a:pt x="388" y="1653"/>
                      </a:cubicBezTo>
                      <a:cubicBezTo>
                        <a:pt x="392" y="1615"/>
                        <a:pt x="391" y="1577"/>
                        <a:pt x="400" y="1540"/>
                      </a:cubicBezTo>
                      <a:cubicBezTo>
                        <a:pt x="420" y="1459"/>
                        <a:pt x="521" y="1456"/>
                        <a:pt x="576" y="1428"/>
                      </a:cubicBezTo>
                      <a:cubicBezTo>
                        <a:pt x="664" y="1383"/>
                        <a:pt x="628" y="1406"/>
                        <a:pt x="688" y="1365"/>
                      </a:cubicBezTo>
                      <a:cubicBezTo>
                        <a:pt x="696" y="1309"/>
                        <a:pt x="701" y="1233"/>
                        <a:pt x="763" y="1202"/>
                      </a:cubicBezTo>
                      <a:cubicBezTo>
                        <a:pt x="798" y="1184"/>
                        <a:pt x="876" y="1165"/>
                        <a:pt x="876" y="1165"/>
                      </a:cubicBezTo>
                      <a:cubicBezTo>
                        <a:pt x="891" y="1075"/>
                        <a:pt x="924" y="1004"/>
                        <a:pt x="989" y="939"/>
                      </a:cubicBezTo>
                      <a:cubicBezTo>
                        <a:pt x="1010" y="743"/>
                        <a:pt x="977" y="886"/>
                        <a:pt x="1026" y="789"/>
                      </a:cubicBezTo>
                      <a:cubicBezTo>
                        <a:pt x="1032" y="777"/>
                        <a:pt x="1029" y="760"/>
                        <a:pt x="1039" y="751"/>
                      </a:cubicBezTo>
                      <a:cubicBezTo>
                        <a:pt x="1060" y="733"/>
                        <a:pt x="1089" y="726"/>
                        <a:pt x="1114" y="714"/>
                      </a:cubicBezTo>
                      <a:cubicBezTo>
                        <a:pt x="1181" y="647"/>
                        <a:pt x="1196" y="578"/>
                        <a:pt x="1227" y="488"/>
                      </a:cubicBezTo>
                      <a:cubicBezTo>
                        <a:pt x="1236" y="460"/>
                        <a:pt x="1312" y="422"/>
                        <a:pt x="1327" y="413"/>
                      </a:cubicBezTo>
                      <a:cubicBezTo>
                        <a:pt x="1340" y="405"/>
                        <a:pt x="1350" y="392"/>
                        <a:pt x="1364" y="388"/>
                      </a:cubicBezTo>
                      <a:cubicBezTo>
                        <a:pt x="1401" y="379"/>
                        <a:pt x="1439" y="380"/>
                        <a:pt x="1477" y="376"/>
                      </a:cubicBezTo>
                      <a:cubicBezTo>
                        <a:pt x="1549" y="304"/>
                        <a:pt x="1489" y="379"/>
                        <a:pt x="1527" y="263"/>
                      </a:cubicBezTo>
                      <a:cubicBezTo>
                        <a:pt x="1532" y="249"/>
                        <a:pt x="1545" y="239"/>
                        <a:pt x="1552" y="225"/>
                      </a:cubicBezTo>
                      <a:cubicBezTo>
                        <a:pt x="1576" y="178"/>
                        <a:pt x="1588" y="152"/>
                        <a:pt x="1627" y="113"/>
                      </a:cubicBezTo>
                      <a:cubicBezTo>
                        <a:pt x="1669" y="117"/>
                        <a:pt x="1713" y="113"/>
                        <a:pt x="1753" y="125"/>
                      </a:cubicBezTo>
                      <a:cubicBezTo>
                        <a:pt x="1770" y="130"/>
                        <a:pt x="1773" y="160"/>
                        <a:pt x="1790" y="163"/>
                      </a:cubicBezTo>
                      <a:cubicBezTo>
                        <a:pt x="1823" y="169"/>
                        <a:pt x="1857" y="154"/>
                        <a:pt x="1890" y="150"/>
                      </a:cubicBezTo>
                      <a:cubicBezTo>
                        <a:pt x="1921" y="89"/>
                        <a:pt x="1931" y="47"/>
                        <a:pt x="1978" y="0"/>
                      </a:cubicBezTo>
                      <a:cubicBezTo>
                        <a:pt x="2011" y="4"/>
                        <a:pt x="2046" y="2"/>
                        <a:pt x="2078" y="13"/>
                      </a:cubicBezTo>
                      <a:cubicBezTo>
                        <a:pt x="2239" y="71"/>
                        <a:pt x="2016" y="35"/>
                        <a:pt x="2153" y="63"/>
                      </a:cubicBezTo>
                      <a:cubicBezTo>
                        <a:pt x="2203" y="73"/>
                        <a:pt x="2254" y="80"/>
                        <a:pt x="2304" y="88"/>
                      </a:cubicBezTo>
                      <a:cubicBezTo>
                        <a:pt x="2308" y="100"/>
                        <a:pt x="2305" y="118"/>
                        <a:pt x="2316" y="125"/>
                      </a:cubicBezTo>
                      <a:cubicBezTo>
                        <a:pt x="2350" y="145"/>
                        <a:pt x="2429" y="163"/>
                        <a:pt x="2429" y="163"/>
                      </a:cubicBezTo>
                      <a:cubicBezTo>
                        <a:pt x="2474" y="208"/>
                        <a:pt x="2501" y="257"/>
                        <a:pt x="2529" y="313"/>
                      </a:cubicBezTo>
                      <a:cubicBezTo>
                        <a:pt x="2535" y="325"/>
                        <a:pt x="2530" y="346"/>
                        <a:pt x="2542" y="351"/>
                      </a:cubicBezTo>
                      <a:cubicBezTo>
                        <a:pt x="2573" y="365"/>
                        <a:pt x="2609" y="359"/>
                        <a:pt x="2642" y="363"/>
                      </a:cubicBezTo>
                      <a:cubicBezTo>
                        <a:pt x="2660" y="509"/>
                        <a:pt x="2635" y="438"/>
                        <a:pt x="2729" y="501"/>
                      </a:cubicBezTo>
                      <a:cubicBezTo>
                        <a:pt x="2769" y="562"/>
                        <a:pt x="2752" y="634"/>
                        <a:pt x="2792" y="689"/>
                      </a:cubicBezTo>
                      <a:cubicBezTo>
                        <a:pt x="2800" y="700"/>
                        <a:pt x="2817" y="697"/>
                        <a:pt x="2830" y="701"/>
                      </a:cubicBezTo>
                      <a:cubicBezTo>
                        <a:pt x="2842" y="709"/>
                        <a:pt x="2854" y="719"/>
                        <a:pt x="2867" y="726"/>
                      </a:cubicBezTo>
                      <a:cubicBezTo>
                        <a:pt x="2879" y="732"/>
                        <a:pt x="2901" y="726"/>
                        <a:pt x="2905" y="739"/>
                      </a:cubicBezTo>
                      <a:cubicBezTo>
                        <a:pt x="2961" y="909"/>
                        <a:pt x="2848" y="866"/>
                        <a:pt x="2992" y="889"/>
                      </a:cubicBezTo>
                      <a:cubicBezTo>
                        <a:pt x="3019" y="1040"/>
                        <a:pt x="2990" y="1053"/>
                        <a:pt x="3130" y="1077"/>
                      </a:cubicBezTo>
                      <a:cubicBezTo>
                        <a:pt x="3138" y="1179"/>
                        <a:pt x="3105" y="1270"/>
                        <a:pt x="3205" y="1302"/>
                      </a:cubicBezTo>
                      <a:cubicBezTo>
                        <a:pt x="3266" y="1342"/>
                        <a:pt x="3335" y="1366"/>
                        <a:pt x="3406" y="1377"/>
                      </a:cubicBezTo>
                      <a:cubicBezTo>
                        <a:pt x="3414" y="1386"/>
                        <a:pt x="3419" y="1400"/>
                        <a:pt x="3431" y="1403"/>
                      </a:cubicBezTo>
                      <a:cubicBezTo>
                        <a:pt x="3467" y="1413"/>
                        <a:pt x="3519" y="1386"/>
                        <a:pt x="3543" y="1415"/>
                      </a:cubicBezTo>
                      <a:cubicBezTo>
                        <a:pt x="3573" y="1450"/>
                        <a:pt x="3543" y="1509"/>
                        <a:pt x="3556" y="1553"/>
                      </a:cubicBezTo>
                      <a:cubicBezTo>
                        <a:pt x="3568" y="1593"/>
                        <a:pt x="3603" y="1589"/>
                        <a:pt x="3631" y="1603"/>
                      </a:cubicBezTo>
                      <a:cubicBezTo>
                        <a:pt x="3660" y="1618"/>
                        <a:pt x="3676" y="1654"/>
                        <a:pt x="3706" y="1665"/>
                      </a:cubicBezTo>
                      <a:cubicBezTo>
                        <a:pt x="3738" y="1676"/>
                        <a:pt x="3773" y="1672"/>
                        <a:pt x="3806" y="1678"/>
                      </a:cubicBezTo>
                      <a:cubicBezTo>
                        <a:pt x="3844" y="1685"/>
                        <a:pt x="3881" y="1695"/>
                        <a:pt x="3919" y="1703"/>
                      </a:cubicBezTo>
                      <a:cubicBezTo>
                        <a:pt x="3923" y="1741"/>
                        <a:pt x="3909" y="1785"/>
                        <a:pt x="3931" y="1816"/>
                      </a:cubicBezTo>
                      <a:cubicBezTo>
                        <a:pt x="3946" y="1837"/>
                        <a:pt x="3983" y="1819"/>
                        <a:pt x="4007" y="1828"/>
                      </a:cubicBezTo>
                      <a:cubicBezTo>
                        <a:pt x="4018" y="1832"/>
                        <a:pt x="4024" y="1845"/>
                        <a:pt x="4032" y="185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3" name="Freeform 14"/>
                <p:cNvSpPr>
                  <a:spLocks/>
                </p:cNvSpPr>
                <p:nvPr/>
              </p:nvSpPr>
              <p:spPr bwMode="auto">
                <a:xfrm>
                  <a:off x="2479" y="7780"/>
                  <a:ext cx="3870" cy="1928"/>
                </a:xfrm>
                <a:custGeom>
                  <a:avLst/>
                  <a:gdLst>
                    <a:gd name="T0" fmla="*/ 0 w 3870"/>
                    <a:gd name="T1" fmla="*/ 1928 h 1928"/>
                    <a:gd name="T2" fmla="*/ 201 w 3870"/>
                    <a:gd name="T3" fmla="*/ 1803 h 1928"/>
                    <a:gd name="T4" fmla="*/ 351 w 3870"/>
                    <a:gd name="T5" fmla="*/ 1652 h 1928"/>
                    <a:gd name="T6" fmla="*/ 539 w 3870"/>
                    <a:gd name="T7" fmla="*/ 1615 h 1928"/>
                    <a:gd name="T8" fmla="*/ 639 w 3870"/>
                    <a:gd name="T9" fmla="*/ 1477 h 1928"/>
                    <a:gd name="T10" fmla="*/ 727 w 3870"/>
                    <a:gd name="T11" fmla="*/ 1465 h 1928"/>
                    <a:gd name="T12" fmla="*/ 827 w 3870"/>
                    <a:gd name="T13" fmla="*/ 1277 h 1928"/>
                    <a:gd name="T14" fmla="*/ 864 w 3870"/>
                    <a:gd name="T15" fmla="*/ 1202 h 1928"/>
                    <a:gd name="T16" fmla="*/ 1027 w 3870"/>
                    <a:gd name="T17" fmla="*/ 1177 h 1928"/>
                    <a:gd name="T18" fmla="*/ 1140 w 3870"/>
                    <a:gd name="T19" fmla="*/ 1126 h 1928"/>
                    <a:gd name="T20" fmla="*/ 1202 w 3870"/>
                    <a:gd name="T21" fmla="*/ 939 h 1928"/>
                    <a:gd name="T22" fmla="*/ 1215 w 3870"/>
                    <a:gd name="T23" fmla="*/ 901 h 1928"/>
                    <a:gd name="T24" fmla="*/ 1365 w 3870"/>
                    <a:gd name="T25" fmla="*/ 876 h 1928"/>
                    <a:gd name="T26" fmla="*/ 1428 w 3870"/>
                    <a:gd name="T27" fmla="*/ 788 h 1928"/>
                    <a:gd name="T28" fmla="*/ 1503 w 3870"/>
                    <a:gd name="T29" fmla="*/ 601 h 1928"/>
                    <a:gd name="T30" fmla="*/ 1691 w 3870"/>
                    <a:gd name="T31" fmla="*/ 538 h 1928"/>
                    <a:gd name="T32" fmla="*/ 1703 w 3870"/>
                    <a:gd name="T33" fmla="*/ 488 h 1928"/>
                    <a:gd name="T34" fmla="*/ 1803 w 3870"/>
                    <a:gd name="T35" fmla="*/ 388 h 1928"/>
                    <a:gd name="T36" fmla="*/ 1879 w 3870"/>
                    <a:gd name="T37" fmla="*/ 400 h 1928"/>
                    <a:gd name="T38" fmla="*/ 1954 w 3870"/>
                    <a:gd name="T39" fmla="*/ 413 h 1928"/>
                    <a:gd name="T40" fmla="*/ 1991 w 3870"/>
                    <a:gd name="T41" fmla="*/ 375 h 1928"/>
                    <a:gd name="T42" fmla="*/ 2029 w 3870"/>
                    <a:gd name="T43" fmla="*/ 300 h 1928"/>
                    <a:gd name="T44" fmla="*/ 2229 w 3870"/>
                    <a:gd name="T45" fmla="*/ 225 h 1928"/>
                    <a:gd name="T46" fmla="*/ 2254 w 3870"/>
                    <a:gd name="T47" fmla="*/ 162 h 1928"/>
                    <a:gd name="T48" fmla="*/ 2292 w 3870"/>
                    <a:gd name="T49" fmla="*/ 150 h 1928"/>
                    <a:gd name="T50" fmla="*/ 2455 w 3870"/>
                    <a:gd name="T51" fmla="*/ 112 h 1928"/>
                    <a:gd name="T52" fmla="*/ 2517 w 3870"/>
                    <a:gd name="T53" fmla="*/ 37 h 1928"/>
                    <a:gd name="T54" fmla="*/ 2605 w 3870"/>
                    <a:gd name="T55" fmla="*/ 0 h 1928"/>
                    <a:gd name="T56" fmla="*/ 2893 w 3870"/>
                    <a:gd name="T57" fmla="*/ 50 h 1928"/>
                    <a:gd name="T58" fmla="*/ 2905 w 3870"/>
                    <a:gd name="T59" fmla="*/ 87 h 1928"/>
                    <a:gd name="T60" fmla="*/ 3006 w 3870"/>
                    <a:gd name="T61" fmla="*/ 100 h 1928"/>
                    <a:gd name="T62" fmla="*/ 3131 w 3870"/>
                    <a:gd name="T63" fmla="*/ 288 h 1928"/>
                    <a:gd name="T64" fmla="*/ 3168 w 3870"/>
                    <a:gd name="T65" fmla="*/ 475 h 1928"/>
                    <a:gd name="T66" fmla="*/ 3268 w 3870"/>
                    <a:gd name="T67" fmla="*/ 576 h 1928"/>
                    <a:gd name="T68" fmla="*/ 3281 w 3870"/>
                    <a:gd name="T69" fmla="*/ 651 h 1928"/>
                    <a:gd name="T70" fmla="*/ 3319 w 3870"/>
                    <a:gd name="T71" fmla="*/ 663 h 1928"/>
                    <a:gd name="T72" fmla="*/ 3356 w 3870"/>
                    <a:gd name="T73" fmla="*/ 688 h 1928"/>
                    <a:gd name="T74" fmla="*/ 3419 w 3870"/>
                    <a:gd name="T75" fmla="*/ 838 h 1928"/>
                    <a:gd name="T76" fmla="*/ 3469 w 3870"/>
                    <a:gd name="T77" fmla="*/ 876 h 1928"/>
                    <a:gd name="T78" fmla="*/ 3506 w 3870"/>
                    <a:gd name="T79" fmla="*/ 914 h 1928"/>
                    <a:gd name="T80" fmla="*/ 3569 w 3870"/>
                    <a:gd name="T81" fmla="*/ 1252 h 1928"/>
                    <a:gd name="T82" fmla="*/ 3694 w 3870"/>
                    <a:gd name="T83" fmla="*/ 1414 h 1928"/>
                    <a:gd name="T84" fmla="*/ 3794 w 3870"/>
                    <a:gd name="T85" fmla="*/ 1477 h 1928"/>
                    <a:gd name="T86" fmla="*/ 3832 w 3870"/>
                    <a:gd name="T87" fmla="*/ 1627 h 1928"/>
                    <a:gd name="T88" fmla="*/ 3844 w 3870"/>
                    <a:gd name="T89" fmla="*/ 1665 h 1928"/>
                    <a:gd name="T90" fmla="*/ 3870 w 3870"/>
                    <a:gd name="T91" fmla="*/ 1665 h 192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870"/>
                    <a:gd name="T139" fmla="*/ 0 h 1928"/>
                    <a:gd name="T140" fmla="*/ 3870 w 3870"/>
                    <a:gd name="T141" fmla="*/ 1928 h 192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870" h="1928">
                      <a:moveTo>
                        <a:pt x="0" y="1928"/>
                      </a:moveTo>
                      <a:cubicBezTo>
                        <a:pt x="44" y="1798"/>
                        <a:pt x="57" y="1817"/>
                        <a:pt x="201" y="1803"/>
                      </a:cubicBezTo>
                      <a:cubicBezTo>
                        <a:pt x="251" y="1753"/>
                        <a:pt x="301" y="1702"/>
                        <a:pt x="351" y="1652"/>
                      </a:cubicBezTo>
                      <a:cubicBezTo>
                        <a:pt x="396" y="1607"/>
                        <a:pt x="476" y="1627"/>
                        <a:pt x="539" y="1615"/>
                      </a:cubicBezTo>
                      <a:cubicBezTo>
                        <a:pt x="574" y="1509"/>
                        <a:pt x="545" y="1500"/>
                        <a:pt x="639" y="1477"/>
                      </a:cubicBezTo>
                      <a:cubicBezTo>
                        <a:pt x="668" y="1470"/>
                        <a:pt x="698" y="1469"/>
                        <a:pt x="727" y="1465"/>
                      </a:cubicBezTo>
                      <a:cubicBezTo>
                        <a:pt x="794" y="1420"/>
                        <a:pt x="801" y="1355"/>
                        <a:pt x="827" y="1277"/>
                      </a:cubicBezTo>
                      <a:cubicBezTo>
                        <a:pt x="832" y="1262"/>
                        <a:pt x="844" y="1208"/>
                        <a:pt x="864" y="1202"/>
                      </a:cubicBezTo>
                      <a:cubicBezTo>
                        <a:pt x="916" y="1185"/>
                        <a:pt x="973" y="1185"/>
                        <a:pt x="1027" y="1177"/>
                      </a:cubicBezTo>
                      <a:cubicBezTo>
                        <a:pt x="1068" y="1163"/>
                        <a:pt x="1099" y="1140"/>
                        <a:pt x="1140" y="1126"/>
                      </a:cubicBezTo>
                      <a:cubicBezTo>
                        <a:pt x="1160" y="1035"/>
                        <a:pt x="1166" y="1010"/>
                        <a:pt x="1202" y="939"/>
                      </a:cubicBezTo>
                      <a:cubicBezTo>
                        <a:pt x="1208" y="927"/>
                        <a:pt x="1203" y="906"/>
                        <a:pt x="1215" y="901"/>
                      </a:cubicBezTo>
                      <a:cubicBezTo>
                        <a:pt x="1262" y="883"/>
                        <a:pt x="1315" y="884"/>
                        <a:pt x="1365" y="876"/>
                      </a:cubicBezTo>
                      <a:cubicBezTo>
                        <a:pt x="1371" y="868"/>
                        <a:pt x="1421" y="804"/>
                        <a:pt x="1428" y="788"/>
                      </a:cubicBezTo>
                      <a:cubicBezTo>
                        <a:pt x="1458" y="715"/>
                        <a:pt x="1462" y="662"/>
                        <a:pt x="1503" y="601"/>
                      </a:cubicBezTo>
                      <a:cubicBezTo>
                        <a:pt x="1537" y="494"/>
                        <a:pt x="1484" y="620"/>
                        <a:pt x="1691" y="538"/>
                      </a:cubicBezTo>
                      <a:cubicBezTo>
                        <a:pt x="1707" y="532"/>
                        <a:pt x="1695" y="503"/>
                        <a:pt x="1703" y="488"/>
                      </a:cubicBezTo>
                      <a:cubicBezTo>
                        <a:pt x="1723" y="453"/>
                        <a:pt x="1770" y="410"/>
                        <a:pt x="1803" y="388"/>
                      </a:cubicBezTo>
                      <a:cubicBezTo>
                        <a:pt x="1828" y="392"/>
                        <a:pt x="1855" y="392"/>
                        <a:pt x="1879" y="400"/>
                      </a:cubicBezTo>
                      <a:cubicBezTo>
                        <a:pt x="1953" y="424"/>
                        <a:pt x="1879" y="437"/>
                        <a:pt x="1954" y="413"/>
                      </a:cubicBezTo>
                      <a:cubicBezTo>
                        <a:pt x="1966" y="400"/>
                        <a:pt x="1981" y="390"/>
                        <a:pt x="1991" y="375"/>
                      </a:cubicBezTo>
                      <a:cubicBezTo>
                        <a:pt x="2030" y="316"/>
                        <a:pt x="1972" y="358"/>
                        <a:pt x="2029" y="300"/>
                      </a:cubicBezTo>
                      <a:cubicBezTo>
                        <a:pt x="2070" y="259"/>
                        <a:pt x="2185" y="239"/>
                        <a:pt x="2229" y="225"/>
                      </a:cubicBezTo>
                      <a:cubicBezTo>
                        <a:pt x="2237" y="204"/>
                        <a:pt x="2239" y="179"/>
                        <a:pt x="2254" y="162"/>
                      </a:cubicBezTo>
                      <a:cubicBezTo>
                        <a:pt x="2263" y="152"/>
                        <a:pt x="2280" y="156"/>
                        <a:pt x="2292" y="150"/>
                      </a:cubicBezTo>
                      <a:cubicBezTo>
                        <a:pt x="2398" y="98"/>
                        <a:pt x="2219" y="136"/>
                        <a:pt x="2455" y="112"/>
                      </a:cubicBezTo>
                      <a:cubicBezTo>
                        <a:pt x="2478" y="89"/>
                        <a:pt x="2492" y="58"/>
                        <a:pt x="2517" y="37"/>
                      </a:cubicBezTo>
                      <a:cubicBezTo>
                        <a:pt x="2539" y="19"/>
                        <a:pt x="2578" y="9"/>
                        <a:pt x="2605" y="0"/>
                      </a:cubicBezTo>
                      <a:cubicBezTo>
                        <a:pt x="2677" y="11"/>
                        <a:pt x="2868" y="42"/>
                        <a:pt x="2893" y="50"/>
                      </a:cubicBezTo>
                      <a:cubicBezTo>
                        <a:pt x="2905" y="54"/>
                        <a:pt x="2893" y="82"/>
                        <a:pt x="2905" y="87"/>
                      </a:cubicBezTo>
                      <a:cubicBezTo>
                        <a:pt x="2936" y="101"/>
                        <a:pt x="2972" y="96"/>
                        <a:pt x="3006" y="100"/>
                      </a:cubicBezTo>
                      <a:cubicBezTo>
                        <a:pt x="3040" y="205"/>
                        <a:pt x="3017" y="249"/>
                        <a:pt x="3131" y="288"/>
                      </a:cubicBezTo>
                      <a:cubicBezTo>
                        <a:pt x="3192" y="378"/>
                        <a:pt x="3128" y="270"/>
                        <a:pt x="3168" y="475"/>
                      </a:cubicBezTo>
                      <a:cubicBezTo>
                        <a:pt x="3176" y="514"/>
                        <a:pt x="3242" y="550"/>
                        <a:pt x="3268" y="576"/>
                      </a:cubicBezTo>
                      <a:cubicBezTo>
                        <a:pt x="3272" y="601"/>
                        <a:pt x="3268" y="629"/>
                        <a:pt x="3281" y="651"/>
                      </a:cubicBezTo>
                      <a:cubicBezTo>
                        <a:pt x="3288" y="662"/>
                        <a:pt x="3307" y="657"/>
                        <a:pt x="3319" y="663"/>
                      </a:cubicBezTo>
                      <a:cubicBezTo>
                        <a:pt x="3332" y="670"/>
                        <a:pt x="3344" y="680"/>
                        <a:pt x="3356" y="688"/>
                      </a:cubicBezTo>
                      <a:cubicBezTo>
                        <a:pt x="3403" y="759"/>
                        <a:pt x="3376" y="712"/>
                        <a:pt x="3419" y="838"/>
                      </a:cubicBezTo>
                      <a:cubicBezTo>
                        <a:pt x="3426" y="858"/>
                        <a:pt x="3453" y="862"/>
                        <a:pt x="3469" y="876"/>
                      </a:cubicBezTo>
                      <a:cubicBezTo>
                        <a:pt x="3482" y="888"/>
                        <a:pt x="3494" y="901"/>
                        <a:pt x="3506" y="914"/>
                      </a:cubicBezTo>
                      <a:cubicBezTo>
                        <a:pt x="3572" y="1108"/>
                        <a:pt x="3533" y="967"/>
                        <a:pt x="3569" y="1252"/>
                      </a:cubicBezTo>
                      <a:cubicBezTo>
                        <a:pt x="3580" y="1339"/>
                        <a:pt x="3606" y="1393"/>
                        <a:pt x="3694" y="1414"/>
                      </a:cubicBezTo>
                      <a:cubicBezTo>
                        <a:pt x="3724" y="1445"/>
                        <a:pt x="3758" y="1452"/>
                        <a:pt x="3794" y="1477"/>
                      </a:cubicBezTo>
                      <a:cubicBezTo>
                        <a:pt x="3813" y="1605"/>
                        <a:pt x="3794" y="1524"/>
                        <a:pt x="3832" y="1627"/>
                      </a:cubicBezTo>
                      <a:cubicBezTo>
                        <a:pt x="3837" y="1639"/>
                        <a:pt x="3835" y="1656"/>
                        <a:pt x="3844" y="1665"/>
                      </a:cubicBezTo>
                      <a:cubicBezTo>
                        <a:pt x="3850" y="1671"/>
                        <a:pt x="3861" y="1665"/>
                        <a:pt x="3870" y="166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4" name="Line 15"/>
                <p:cNvSpPr>
                  <a:spLocks noChangeShapeType="1"/>
                </p:cNvSpPr>
                <p:nvPr/>
              </p:nvSpPr>
              <p:spPr bwMode="auto">
                <a:xfrm>
                  <a:off x="3832" y="6633"/>
                  <a:ext cx="0" cy="32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5" name="Line 17"/>
                <p:cNvSpPr>
                  <a:spLocks noChangeShapeType="1"/>
                </p:cNvSpPr>
                <p:nvPr/>
              </p:nvSpPr>
              <p:spPr bwMode="auto">
                <a:xfrm>
                  <a:off x="1130" y="10165"/>
                  <a:ext cx="273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865" y="10143"/>
                  <a:ext cx="2164" cy="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412" y="10233"/>
                  <a:ext cx="781" cy="7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altLang="hu-HU" sz="2200" dirty="0">
                      <a:latin typeface="Calibri" panose="020F0502020204030204" pitchFamily="34" charset="0"/>
                    </a:rPr>
                    <a:t>R</a:t>
                  </a:r>
                  <a:r>
                    <a:rPr lang="en-US" altLang="hu-HU" sz="2200" baseline="-25000" dirty="0">
                      <a:latin typeface="Calibri" panose="020F0502020204030204" pitchFamily="34" charset="0"/>
                    </a:rPr>
                    <a:t>1</a:t>
                  </a:r>
                  <a:endParaRPr lang="hu-HU" altLang="hu-HU" sz="2200" dirty="0"/>
                </a:p>
              </p:txBody>
            </p:sp>
            <p:sp>
              <p:nvSpPr>
                <p:cNvPr id="1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684" y="10233"/>
                  <a:ext cx="781" cy="7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altLang="hu-HU" sz="2200" dirty="0">
                      <a:latin typeface="Calibri" panose="020F0502020204030204" pitchFamily="34" charset="0"/>
                    </a:rPr>
                    <a:t>R</a:t>
                  </a:r>
                  <a:r>
                    <a:rPr lang="en-US" altLang="hu-HU" sz="2200" baseline="-25000" dirty="0">
                      <a:latin typeface="Calibri" panose="020F0502020204030204" pitchFamily="34" charset="0"/>
                    </a:rPr>
                    <a:t>2</a:t>
                  </a:r>
                  <a:endParaRPr lang="hu-HU" altLang="hu-HU" sz="2200" dirty="0"/>
                </a:p>
              </p:txBody>
            </p:sp>
            <p:sp>
              <p:nvSpPr>
                <p:cNvPr id="1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205" y="6273"/>
                  <a:ext cx="1207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altLang="hu-HU" sz="2200" dirty="0">
                      <a:latin typeface="Calibri" panose="020F0502020204030204" pitchFamily="34" charset="0"/>
                    </a:rPr>
                    <a:t>P(x,</a:t>
                  </a:r>
                  <a:r>
                    <a:rPr lang="en-US" altLang="hu-HU" sz="2200" dirty="0">
                      <a:latin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altLang="hu-HU" sz="2200" baseline="-25000" dirty="0" err="1">
                      <a:latin typeface="Calibri" panose="020F0502020204030204" pitchFamily="34" charset="0"/>
                    </a:rPr>
                    <a:t>i</a:t>
                  </a:r>
                  <a:r>
                    <a:rPr lang="en-US" altLang="hu-HU" sz="2200" dirty="0">
                      <a:latin typeface="Calibri" panose="020F0502020204030204" pitchFamily="34" charset="0"/>
                    </a:rPr>
                    <a:t>)</a:t>
                  </a:r>
                  <a:endParaRPr lang="hu-HU" altLang="hu-HU" sz="2200" dirty="0"/>
                </a:p>
              </p:txBody>
            </p:sp>
            <p:sp>
              <p:nvSpPr>
                <p:cNvPr id="2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693" y="7173"/>
                  <a:ext cx="713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altLang="hu-HU" sz="2200" dirty="0" smtClean="0">
                      <a:latin typeface="Times New Roman" panose="02020603050405020304" pitchFamily="18" charset="0"/>
                      <a:sym typeface="Symbol" panose="05050102010706020507" pitchFamily="18" charset="2"/>
                    </a:rPr>
                    <a:t>c</a:t>
                  </a:r>
                  <a:r>
                    <a:rPr lang="en-US" altLang="hu-HU" sz="2200" baseline="-25000" dirty="0" smtClean="0">
                      <a:latin typeface="Calibri" panose="020F0502020204030204" pitchFamily="34" charset="0"/>
                    </a:rPr>
                    <a:t>1</a:t>
                  </a:r>
                  <a:endParaRPr lang="hu-HU" altLang="hu-HU" sz="2200" dirty="0"/>
                </a:p>
              </p:txBody>
            </p:sp>
            <p:sp>
              <p:nvSpPr>
                <p:cNvPr id="2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897" y="7173"/>
                  <a:ext cx="568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altLang="hu-HU" sz="2200" dirty="0">
                      <a:latin typeface="Times New Roman" panose="02020603050405020304" pitchFamily="18" charset="0"/>
                      <a:sym typeface="Symbol" panose="05050102010706020507" pitchFamily="18" charset="2"/>
                    </a:rPr>
                    <a:t>c</a:t>
                  </a:r>
                  <a:r>
                    <a:rPr lang="en-US" altLang="hu-HU" sz="2200" baseline="-25000" dirty="0">
                      <a:latin typeface="Calibri" panose="020F0502020204030204" pitchFamily="34" charset="0"/>
                    </a:rPr>
                    <a:t>2</a:t>
                  </a:r>
                  <a:endParaRPr lang="hu-HU" altLang="hu-HU" sz="2200" dirty="0"/>
                </a:p>
              </p:txBody>
            </p:sp>
            <p:sp>
              <p:nvSpPr>
                <p:cNvPr id="23" name="Freeform 24"/>
                <p:cNvSpPr>
                  <a:spLocks/>
                </p:cNvSpPr>
                <p:nvPr/>
              </p:nvSpPr>
              <p:spPr bwMode="auto">
                <a:xfrm>
                  <a:off x="2592" y="9595"/>
                  <a:ext cx="175" cy="121"/>
                </a:xfrm>
                <a:custGeom>
                  <a:avLst/>
                  <a:gdLst>
                    <a:gd name="T0" fmla="*/ 0 w 175"/>
                    <a:gd name="T1" fmla="*/ 0 h 121"/>
                    <a:gd name="T2" fmla="*/ 138 w 175"/>
                    <a:gd name="T3" fmla="*/ 75 h 121"/>
                    <a:gd name="T4" fmla="*/ 175 w 175"/>
                    <a:gd name="T5" fmla="*/ 113 h 121"/>
                    <a:gd name="T6" fmla="*/ 0 60000 65536"/>
                    <a:gd name="T7" fmla="*/ 0 60000 65536"/>
                    <a:gd name="T8" fmla="*/ 0 60000 65536"/>
                    <a:gd name="T9" fmla="*/ 0 w 175"/>
                    <a:gd name="T10" fmla="*/ 0 h 121"/>
                    <a:gd name="T11" fmla="*/ 175 w 175"/>
                    <a:gd name="T12" fmla="*/ 121 h 1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5" h="121">
                      <a:moveTo>
                        <a:pt x="0" y="0"/>
                      </a:moveTo>
                      <a:cubicBezTo>
                        <a:pt x="47" y="28"/>
                        <a:pt x="93" y="45"/>
                        <a:pt x="138" y="75"/>
                      </a:cubicBezTo>
                      <a:cubicBezTo>
                        <a:pt x="153" y="121"/>
                        <a:pt x="137" y="113"/>
                        <a:pt x="175" y="113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" name="Freeform 25"/>
                <p:cNvSpPr>
                  <a:spLocks/>
                </p:cNvSpPr>
                <p:nvPr/>
              </p:nvSpPr>
              <p:spPr bwMode="auto">
                <a:xfrm>
                  <a:off x="2838" y="9445"/>
                  <a:ext cx="205" cy="238"/>
                </a:xfrm>
                <a:custGeom>
                  <a:avLst/>
                  <a:gdLst>
                    <a:gd name="T0" fmla="*/ 2 w 267"/>
                    <a:gd name="T1" fmla="*/ 41 h 216"/>
                    <a:gd name="T2" fmla="*/ 5 w 267"/>
                    <a:gd name="T3" fmla="*/ 174 h 216"/>
                    <a:gd name="T4" fmla="*/ 5 w 267"/>
                    <a:gd name="T5" fmla="*/ 272 h 216"/>
                    <a:gd name="T6" fmla="*/ 10 w 267"/>
                    <a:gd name="T7" fmla="*/ 370 h 216"/>
                    <a:gd name="T8" fmla="*/ 12 w 267"/>
                    <a:gd name="T9" fmla="*/ 468 h 216"/>
                    <a:gd name="T10" fmla="*/ 16 w 267"/>
                    <a:gd name="T11" fmla="*/ 538 h 216"/>
                    <a:gd name="T12" fmla="*/ 19 w 267"/>
                    <a:gd name="T13" fmla="*/ 569 h 2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7"/>
                    <a:gd name="T22" fmla="*/ 0 h 216"/>
                    <a:gd name="T23" fmla="*/ 267 w 267"/>
                    <a:gd name="T24" fmla="*/ 216 h 2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7" h="216">
                      <a:moveTo>
                        <a:pt x="16" y="15"/>
                      </a:moveTo>
                      <a:cubicBezTo>
                        <a:pt x="50" y="115"/>
                        <a:pt x="0" y="0"/>
                        <a:pt x="66" y="66"/>
                      </a:cubicBezTo>
                      <a:cubicBezTo>
                        <a:pt x="75" y="75"/>
                        <a:pt x="70" y="94"/>
                        <a:pt x="79" y="103"/>
                      </a:cubicBezTo>
                      <a:cubicBezTo>
                        <a:pt x="96" y="120"/>
                        <a:pt x="122" y="126"/>
                        <a:pt x="142" y="141"/>
                      </a:cubicBezTo>
                      <a:cubicBezTo>
                        <a:pt x="156" y="151"/>
                        <a:pt x="165" y="168"/>
                        <a:pt x="179" y="178"/>
                      </a:cubicBezTo>
                      <a:cubicBezTo>
                        <a:pt x="194" y="189"/>
                        <a:pt x="212" y="196"/>
                        <a:pt x="229" y="203"/>
                      </a:cubicBezTo>
                      <a:cubicBezTo>
                        <a:pt x="241" y="208"/>
                        <a:pt x="267" y="216"/>
                        <a:pt x="267" y="216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5" name="Line 26"/>
                <p:cNvSpPr>
                  <a:spLocks noChangeShapeType="1"/>
                </p:cNvSpPr>
                <p:nvPr/>
              </p:nvSpPr>
              <p:spPr bwMode="auto">
                <a:xfrm>
                  <a:off x="2980" y="9333"/>
                  <a:ext cx="284" cy="36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6" name="Line 27"/>
                <p:cNvSpPr>
                  <a:spLocks noChangeShapeType="1"/>
                </p:cNvSpPr>
                <p:nvPr/>
              </p:nvSpPr>
              <p:spPr bwMode="auto">
                <a:xfrm>
                  <a:off x="3193" y="9153"/>
                  <a:ext cx="355" cy="54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7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8973"/>
                  <a:ext cx="426" cy="72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8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3477" y="8973"/>
                  <a:ext cx="388" cy="5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3619" y="8793"/>
                  <a:ext cx="246" cy="45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4471" y="9513"/>
                  <a:ext cx="142" cy="18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1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187" y="9333"/>
                  <a:ext cx="284" cy="36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</p:grpSp>
      <p:sp>
        <p:nvSpPr>
          <p:cNvPr id="58" name="Line 8"/>
          <p:cNvSpPr>
            <a:spLocks noChangeShapeType="1"/>
          </p:cNvSpPr>
          <p:nvPr/>
        </p:nvSpPr>
        <p:spPr bwMode="auto">
          <a:xfrm flipH="1">
            <a:off x="8847151" y="5013176"/>
            <a:ext cx="205830" cy="208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81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Bayes</a:t>
            </a:r>
            <a:r>
              <a:rPr lang="hu-HU" dirty="0" smtClean="0"/>
              <a:t> döntés </a:t>
            </a:r>
            <a:r>
              <a:rPr lang="hu-HU" dirty="0" smtClean="0"/>
              <a:t>hibája </a:t>
            </a:r>
            <a:r>
              <a:rPr lang="en-US" dirty="0" smtClean="0"/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hu-HU" sz="2800" dirty="0" smtClean="0"/>
              <a:t>A határok eltolásával a hiba csak nőhet!</a:t>
            </a:r>
            <a:endParaRPr lang="hu-HU" sz="2800" i="1" dirty="0" smtClean="0"/>
          </a:p>
          <a:p>
            <a:endParaRPr lang="hu-HU" sz="2800" dirty="0" smtClean="0"/>
          </a:p>
          <a:p>
            <a:pPr lvl="1"/>
            <a:endParaRPr lang="hu-HU" sz="2400" dirty="0"/>
          </a:p>
          <a:p>
            <a:endParaRPr lang="hu-HU" sz="2800" dirty="0"/>
          </a:p>
          <a:p>
            <a:endParaRPr lang="hu-HU" sz="2800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32460" y="2451447"/>
            <a:ext cx="5064987" cy="3204700"/>
            <a:chOff x="927" y="6096"/>
            <a:chExt cx="5674" cy="4857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 flipV="1">
              <a:off x="3761" y="8613"/>
              <a:ext cx="104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>
              <a:off x="3967" y="9153"/>
              <a:ext cx="362" cy="4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927" y="6096"/>
              <a:ext cx="5674" cy="4857"/>
              <a:chOff x="927" y="6096"/>
              <a:chExt cx="5674" cy="4857"/>
            </a:xfrm>
          </p:grpSpPr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1134" y="9690"/>
                <a:ext cx="54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10" name="Group 11"/>
              <p:cNvGrpSpPr>
                <a:grpSpLocks/>
              </p:cNvGrpSpPr>
              <p:nvPr/>
            </p:nvGrpSpPr>
            <p:grpSpPr bwMode="auto">
              <a:xfrm>
                <a:off x="927" y="6096"/>
                <a:ext cx="5422" cy="4857"/>
                <a:chOff x="927" y="6096"/>
                <a:chExt cx="5422" cy="4857"/>
              </a:xfrm>
            </p:grpSpPr>
            <p:sp>
              <p:nvSpPr>
                <p:cNvPr id="11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134" y="6096"/>
                  <a:ext cx="0" cy="3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" name="Freeform 13"/>
                <p:cNvSpPr>
                  <a:spLocks/>
                </p:cNvSpPr>
                <p:nvPr/>
              </p:nvSpPr>
              <p:spPr bwMode="auto">
                <a:xfrm>
                  <a:off x="927" y="7840"/>
                  <a:ext cx="4032" cy="1853"/>
                </a:xfrm>
                <a:custGeom>
                  <a:avLst/>
                  <a:gdLst>
                    <a:gd name="T0" fmla="*/ 0 w 4032"/>
                    <a:gd name="T1" fmla="*/ 1703 h 1853"/>
                    <a:gd name="T2" fmla="*/ 162 w 4032"/>
                    <a:gd name="T3" fmla="*/ 1716 h 1853"/>
                    <a:gd name="T4" fmla="*/ 275 w 4032"/>
                    <a:gd name="T5" fmla="*/ 1728 h 1853"/>
                    <a:gd name="T6" fmla="*/ 388 w 4032"/>
                    <a:gd name="T7" fmla="*/ 1653 h 1853"/>
                    <a:gd name="T8" fmla="*/ 400 w 4032"/>
                    <a:gd name="T9" fmla="*/ 1540 h 1853"/>
                    <a:gd name="T10" fmla="*/ 576 w 4032"/>
                    <a:gd name="T11" fmla="*/ 1428 h 1853"/>
                    <a:gd name="T12" fmla="*/ 688 w 4032"/>
                    <a:gd name="T13" fmla="*/ 1365 h 1853"/>
                    <a:gd name="T14" fmla="*/ 763 w 4032"/>
                    <a:gd name="T15" fmla="*/ 1202 h 1853"/>
                    <a:gd name="T16" fmla="*/ 876 w 4032"/>
                    <a:gd name="T17" fmla="*/ 1165 h 1853"/>
                    <a:gd name="T18" fmla="*/ 989 w 4032"/>
                    <a:gd name="T19" fmla="*/ 939 h 1853"/>
                    <a:gd name="T20" fmla="*/ 1026 w 4032"/>
                    <a:gd name="T21" fmla="*/ 789 h 1853"/>
                    <a:gd name="T22" fmla="*/ 1039 w 4032"/>
                    <a:gd name="T23" fmla="*/ 751 h 1853"/>
                    <a:gd name="T24" fmla="*/ 1114 w 4032"/>
                    <a:gd name="T25" fmla="*/ 714 h 1853"/>
                    <a:gd name="T26" fmla="*/ 1227 w 4032"/>
                    <a:gd name="T27" fmla="*/ 488 h 1853"/>
                    <a:gd name="T28" fmla="*/ 1327 w 4032"/>
                    <a:gd name="T29" fmla="*/ 413 h 1853"/>
                    <a:gd name="T30" fmla="*/ 1364 w 4032"/>
                    <a:gd name="T31" fmla="*/ 388 h 1853"/>
                    <a:gd name="T32" fmla="*/ 1477 w 4032"/>
                    <a:gd name="T33" fmla="*/ 376 h 1853"/>
                    <a:gd name="T34" fmla="*/ 1527 w 4032"/>
                    <a:gd name="T35" fmla="*/ 263 h 1853"/>
                    <a:gd name="T36" fmla="*/ 1552 w 4032"/>
                    <a:gd name="T37" fmla="*/ 225 h 1853"/>
                    <a:gd name="T38" fmla="*/ 1627 w 4032"/>
                    <a:gd name="T39" fmla="*/ 113 h 1853"/>
                    <a:gd name="T40" fmla="*/ 1753 w 4032"/>
                    <a:gd name="T41" fmla="*/ 125 h 1853"/>
                    <a:gd name="T42" fmla="*/ 1790 w 4032"/>
                    <a:gd name="T43" fmla="*/ 163 h 1853"/>
                    <a:gd name="T44" fmla="*/ 1890 w 4032"/>
                    <a:gd name="T45" fmla="*/ 150 h 1853"/>
                    <a:gd name="T46" fmla="*/ 1978 w 4032"/>
                    <a:gd name="T47" fmla="*/ 0 h 1853"/>
                    <a:gd name="T48" fmla="*/ 2078 w 4032"/>
                    <a:gd name="T49" fmla="*/ 13 h 1853"/>
                    <a:gd name="T50" fmla="*/ 2153 w 4032"/>
                    <a:gd name="T51" fmla="*/ 63 h 1853"/>
                    <a:gd name="T52" fmla="*/ 2304 w 4032"/>
                    <a:gd name="T53" fmla="*/ 88 h 1853"/>
                    <a:gd name="T54" fmla="*/ 2316 w 4032"/>
                    <a:gd name="T55" fmla="*/ 125 h 1853"/>
                    <a:gd name="T56" fmla="*/ 2429 w 4032"/>
                    <a:gd name="T57" fmla="*/ 163 h 1853"/>
                    <a:gd name="T58" fmla="*/ 2529 w 4032"/>
                    <a:gd name="T59" fmla="*/ 313 h 1853"/>
                    <a:gd name="T60" fmla="*/ 2542 w 4032"/>
                    <a:gd name="T61" fmla="*/ 351 h 1853"/>
                    <a:gd name="T62" fmla="*/ 2642 w 4032"/>
                    <a:gd name="T63" fmla="*/ 363 h 1853"/>
                    <a:gd name="T64" fmla="*/ 2729 w 4032"/>
                    <a:gd name="T65" fmla="*/ 501 h 1853"/>
                    <a:gd name="T66" fmla="*/ 2792 w 4032"/>
                    <a:gd name="T67" fmla="*/ 689 h 1853"/>
                    <a:gd name="T68" fmla="*/ 2830 w 4032"/>
                    <a:gd name="T69" fmla="*/ 701 h 1853"/>
                    <a:gd name="T70" fmla="*/ 2867 w 4032"/>
                    <a:gd name="T71" fmla="*/ 726 h 1853"/>
                    <a:gd name="T72" fmla="*/ 2905 w 4032"/>
                    <a:gd name="T73" fmla="*/ 739 h 1853"/>
                    <a:gd name="T74" fmla="*/ 2992 w 4032"/>
                    <a:gd name="T75" fmla="*/ 889 h 1853"/>
                    <a:gd name="T76" fmla="*/ 3130 w 4032"/>
                    <a:gd name="T77" fmla="*/ 1077 h 1853"/>
                    <a:gd name="T78" fmla="*/ 3205 w 4032"/>
                    <a:gd name="T79" fmla="*/ 1302 h 1853"/>
                    <a:gd name="T80" fmla="*/ 3406 w 4032"/>
                    <a:gd name="T81" fmla="*/ 1377 h 1853"/>
                    <a:gd name="T82" fmla="*/ 3431 w 4032"/>
                    <a:gd name="T83" fmla="*/ 1403 h 1853"/>
                    <a:gd name="T84" fmla="*/ 3543 w 4032"/>
                    <a:gd name="T85" fmla="*/ 1415 h 1853"/>
                    <a:gd name="T86" fmla="*/ 3556 w 4032"/>
                    <a:gd name="T87" fmla="*/ 1553 h 1853"/>
                    <a:gd name="T88" fmla="*/ 3631 w 4032"/>
                    <a:gd name="T89" fmla="*/ 1603 h 1853"/>
                    <a:gd name="T90" fmla="*/ 3706 w 4032"/>
                    <a:gd name="T91" fmla="*/ 1665 h 1853"/>
                    <a:gd name="T92" fmla="*/ 3806 w 4032"/>
                    <a:gd name="T93" fmla="*/ 1678 h 1853"/>
                    <a:gd name="T94" fmla="*/ 3919 w 4032"/>
                    <a:gd name="T95" fmla="*/ 1703 h 1853"/>
                    <a:gd name="T96" fmla="*/ 3931 w 4032"/>
                    <a:gd name="T97" fmla="*/ 1816 h 1853"/>
                    <a:gd name="T98" fmla="*/ 4007 w 4032"/>
                    <a:gd name="T99" fmla="*/ 1828 h 1853"/>
                    <a:gd name="T100" fmla="*/ 4032 w 4032"/>
                    <a:gd name="T101" fmla="*/ 1853 h 18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032"/>
                    <a:gd name="T154" fmla="*/ 0 h 1853"/>
                    <a:gd name="T155" fmla="*/ 4032 w 4032"/>
                    <a:gd name="T156" fmla="*/ 1853 h 18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032" h="1853">
                      <a:moveTo>
                        <a:pt x="0" y="1703"/>
                      </a:moveTo>
                      <a:cubicBezTo>
                        <a:pt x="54" y="1707"/>
                        <a:pt x="109" y="1706"/>
                        <a:pt x="162" y="1716"/>
                      </a:cubicBezTo>
                      <a:cubicBezTo>
                        <a:pt x="297" y="1742"/>
                        <a:pt x="57" y="1766"/>
                        <a:pt x="275" y="1728"/>
                      </a:cubicBezTo>
                      <a:cubicBezTo>
                        <a:pt x="332" y="1699"/>
                        <a:pt x="353" y="1706"/>
                        <a:pt x="388" y="1653"/>
                      </a:cubicBezTo>
                      <a:cubicBezTo>
                        <a:pt x="392" y="1615"/>
                        <a:pt x="391" y="1577"/>
                        <a:pt x="400" y="1540"/>
                      </a:cubicBezTo>
                      <a:cubicBezTo>
                        <a:pt x="420" y="1459"/>
                        <a:pt x="521" y="1456"/>
                        <a:pt x="576" y="1428"/>
                      </a:cubicBezTo>
                      <a:cubicBezTo>
                        <a:pt x="664" y="1383"/>
                        <a:pt x="628" y="1406"/>
                        <a:pt x="688" y="1365"/>
                      </a:cubicBezTo>
                      <a:cubicBezTo>
                        <a:pt x="696" y="1309"/>
                        <a:pt x="701" y="1233"/>
                        <a:pt x="763" y="1202"/>
                      </a:cubicBezTo>
                      <a:cubicBezTo>
                        <a:pt x="798" y="1184"/>
                        <a:pt x="876" y="1165"/>
                        <a:pt x="876" y="1165"/>
                      </a:cubicBezTo>
                      <a:cubicBezTo>
                        <a:pt x="891" y="1075"/>
                        <a:pt x="924" y="1004"/>
                        <a:pt x="989" y="939"/>
                      </a:cubicBezTo>
                      <a:cubicBezTo>
                        <a:pt x="1010" y="743"/>
                        <a:pt x="977" y="886"/>
                        <a:pt x="1026" y="789"/>
                      </a:cubicBezTo>
                      <a:cubicBezTo>
                        <a:pt x="1032" y="777"/>
                        <a:pt x="1029" y="760"/>
                        <a:pt x="1039" y="751"/>
                      </a:cubicBezTo>
                      <a:cubicBezTo>
                        <a:pt x="1060" y="733"/>
                        <a:pt x="1089" y="726"/>
                        <a:pt x="1114" y="714"/>
                      </a:cubicBezTo>
                      <a:cubicBezTo>
                        <a:pt x="1181" y="647"/>
                        <a:pt x="1196" y="578"/>
                        <a:pt x="1227" y="488"/>
                      </a:cubicBezTo>
                      <a:cubicBezTo>
                        <a:pt x="1236" y="460"/>
                        <a:pt x="1312" y="422"/>
                        <a:pt x="1327" y="413"/>
                      </a:cubicBezTo>
                      <a:cubicBezTo>
                        <a:pt x="1340" y="405"/>
                        <a:pt x="1350" y="392"/>
                        <a:pt x="1364" y="388"/>
                      </a:cubicBezTo>
                      <a:cubicBezTo>
                        <a:pt x="1401" y="379"/>
                        <a:pt x="1439" y="380"/>
                        <a:pt x="1477" y="376"/>
                      </a:cubicBezTo>
                      <a:cubicBezTo>
                        <a:pt x="1549" y="304"/>
                        <a:pt x="1489" y="379"/>
                        <a:pt x="1527" y="263"/>
                      </a:cubicBezTo>
                      <a:cubicBezTo>
                        <a:pt x="1532" y="249"/>
                        <a:pt x="1545" y="239"/>
                        <a:pt x="1552" y="225"/>
                      </a:cubicBezTo>
                      <a:cubicBezTo>
                        <a:pt x="1576" y="178"/>
                        <a:pt x="1588" y="152"/>
                        <a:pt x="1627" y="113"/>
                      </a:cubicBezTo>
                      <a:cubicBezTo>
                        <a:pt x="1669" y="117"/>
                        <a:pt x="1713" y="113"/>
                        <a:pt x="1753" y="125"/>
                      </a:cubicBezTo>
                      <a:cubicBezTo>
                        <a:pt x="1770" y="130"/>
                        <a:pt x="1773" y="160"/>
                        <a:pt x="1790" y="163"/>
                      </a:cubicBezTo>
                      <a:cubicBezTo>
                        <a:pt x="1823" y="169"/>
                        <a:pt x="1857" y="154"/>
                        <a:pt x="1890" y="150"/>
                      </a:cubicBezTo>
                      <a:cubicBezTo>
                        <a:pt x="1921" y="89"/>
                        <a:pt x="1931" y="47"/>
                        <a:pt x="1978" y="0"/>
                      </a:cubicBezTo>
                      <a:cubicBezTo>
                        <a:pt x="2011" y="4"/>
                        <a:pt x="2046" y="2"/>
                        <a:pt x="2078" y="13"/>
                      </a:cubicBezTo>
                      <a:cubicBezTo>
                        <a:pt x="2239" y="71"/>
                        <a:pt x="2016" y="35"/>
                        <a:pt x="2153" y="63"/>
                      </a:cubicBezTo>
                      <a:cubicBezTo>
                        <a:pt x="2203" y="73"/>
                        <a:pt x="2254" y="80"/>
                        <a:pt x="2304" y="88"/>
                      </a:cubicBezTo>
                      <a:cubicBezTo>
                        <a:pt x="2308" y="100"/>
                        <a:pt x="2305" y="118"/>
                        <a:pt x="2316" y="125"/>
                      </a:cubicBezTo>
                      <a:cubicBezTo>
                        <a:pt x="2350" y="145"/>
                        <a:pt x="2429" y="163"/>
                        <a:pt x="2429" y="163"/>
                      </a:cubicBezTo>
                      <a:cubicBezTo>
                        <a:pt x="2474" y="208"/>
                        <a:pt x="2501" y="257"/>
                        <a:pt x="2529" y="313"/>
                      </a:cubicBezTo>
                      <a:cubicBezTo>
                        <a:pt x="2535" y="325"/>
                        <a:pt x="2530" y="346"/>
                        <a:pt x="2542" y="351"/>
                      </a:cubicBezTo>
                      <a:cubicBezTo>
                        <a:pt x="2573" y="365"/>
                        <a:pt x="2609" y="359"/>
                        <a:pt x="2642" y="363"/>
                      </a:cubicBezTo>
                      <a:cubicBezTo>
                        <a:pt x="2660" y="509"/>
                        <a:pt x="2635" y="438"/>
                        <a:pt x="2729" y="501"/>
                      </a:cubicBezTo>
                      <a:cubicBezTo>
                        <a:pt x="2769" y="562"/>
                        <a:pt x="2752" y="634"/>
                        <a:pt x="2792" y="689"/>
                      </a:cubicBezTo>
                      <a:cubicBezTo>
                        <a:pt x="2800" y="700"/>
                        <a:pt x="2817" y="697"/>
                        <a:pt x="2830" y="701"/>
                      </a:cubicBezTo>
                      <a:cubicBezTo>
                        <a:pt x="2842" y="709"/>
                        <a:pt x="2854" y="719"/>
                        <a:pt x="2867" y="726"/>
                      </a:cubicBezTo>
                      <a:cubicBezTo>
                        <a:pt x="2879" y="732"/>
                        <a:pt x="2901" y="726"/>
                        <a:pt x="2905" y="739"/>
                      </a:cubicBezTo>
                      <a:cubicBezTo>
                        <a:pt x="2961" y="909"/>
                        <a:pt x="2848" y="866"/>
                        <a:pt x="2992" y="889"/>
                      </a:cubicBezTo>
                      <a:cubicBezTo>
                        <a:pt x="3019" y="1040"/>
                        <a:pt x="2990" y="1053"/>
                        <a:pt x="3130" y="1077"/>
                      </a:cubicBezTo>
                      <a:cubicBezTo>
                        <a:pt x="3138" y="1179"/>
                        <a:pt x="3105" y="1270"/>
                        <a:pt x="3205" y="1302"/>
                      </a:cubicBezTo>
                      <a:cubicBezTo>
                        <a:pt x="3266" y="1342"/>
                        <a:pt x="3335" y="1366"/>
                        <a:pt x="3406" y="1377"/>
                      </a:cubicBezTo>
                      <a:cubicBezTo>
                        <a:pt x="3414" y="1386"/>
                        <a:pt x="3419" y="1400"/>
                        <a:pt x="3431" y="1403"/>
                      </a:cubicBezTo>
                      <a:cubicBezTo>
                        <a:pt x="3467" y="1413"/>
                        <a:pt x="3519" y="1386"/>
                        <a:pt x="3543" y="1415"/>
                      </a:cubicBezTo>
                      <a:cubicBezTo>
                        <a:pt x="3573" y="1450"/>
                        <a:pt x="3543" y="1509"/>
                        <a:pt x="3556" y="1553"/>
                      </a:cubicBezTo>
                      <a:cubicBezTo>
                        <a:pt x="3568" y="1593"/>
                        <a:pt x="3603" y="1589"/>
                        <a:pt x="3631" y="1603"/>
                      </a:cubicBezTo>
                      <a:cubicBezTo>
                        <a:pt x="3660" y="1618"/>
                        <a:pt x="3676" y="1654"/>
                        <a:pt x="3706" y="1665"/>
                      </a:cubicBezTo>
                      <a:cubicBezTo>
                        <a:pt x="3738" y="1676"/>
                        <a:pt x="3773" y="1672"/>
                        <a:pt x="3806" y="1678"/>
                      </a:cubicBezTo>
                      <a:cubicBezTo>
                        <a:pt x="3844" y="1685"/>
                        <a:pt x="3881" y="1695"/>
                        <a:pt x="3919" y="1703"/>
                      </a:cubicBezTo>
                      <a:cubicBezTo>
                        <a:pt x="3923" y="1741"/>
                        <a:pt x="3909" y="1785"/>
                        <a:pt x="3931" y="1816"/>
                      </a:cubicBezTo>
                      <a:cubicBezTo>
                        <a:pt x="3946" y="1837"/>
                        <a:pt x="3983" y="1819"/>
                        <a:pt x="4007" y="1828"/>
                      </a:cubicBezTo>
                      <a:cubicBezTo>
                        <a:pt x="4018" y="1832"/>
                        <a:pt x="4024" y="1845"/>
                        <a:pt x="4032" y="185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3" name="Freeform 14"/>
                <p:cNvSpPr>
                  <a:spLocks/>
                </p:cNvSpPr>
                <p:nvPr/>
              </p:nvSpPr>
              <p:spPr bwMode="auto">
                <a:xfrm>
                  <a:off x="2479" y="7780"/>
                  <a:ext cx="3870" cy="1928"/>
                </a:xfrm>
                <a:custGeom>
                  <a:avLst/>
                  <a:gdLst>
                    <a:gd name="T0" fmla="*/ 0 w 3870"/>
                    <a:gd name="T1" fmla="*/ 1928 h 1928"/>
                    <a:gd name="T2" fmla="*/ 201 w 3870"/>
                    <a:gd name="T3" fmla="*/ 1803 h 1928"/>
                    <a:gd name="T4" fmla="*/ 351 w 3870"/>
                    <a:gd name="T5" fmla="*/ 1652 h 1928"/>
                    <a:gd name="T6" fmla="*/ 539 w 3870"/>
                    <a:gd name="T7" fmla="*/ 1615 h 1928"/>
                    <a:gd name="T8" fmla="*/ 639 w 3870"/>
                    <a:gd name="T9" fmla="*/ 1477 h 1928"/>
                    <a:gd name="T10" fmla="*/ 727 w 3870"/>
                    <a:gd name="T11" fmla="*/ 1465 h 1928"/>
                    <a:gd name="T12" fmla="*/ 827 w 3870"/>
                    <a:gd name="T13" fmla="*/ 1277 h 1928"/>
                    <a:gd name="T14" fmla="*/ 864 w 3870"/>
                    <a:gd name="T15" fmla="*/ 1202 h 1928"/>
                    <a:gd name="T16" fmla="*/ 1027 w 3870"/>
                    <a:gd name="T17" fmla="*/ 1177 h 1928"/>
                    <a:gd name="T18" fmla="*/ 1140 w 3870"/>
                    <a:gd name="T19" fmla="*/ 1126 h 1928"/>
                    <a:gd name="T20" fmla="*/ 1202 w 3870"/>
                    <a:gd name="T21" fmla="*/ 939 h 1928"/>
                    <a:gd name="T22" fmla="*/ 1215 w 3870"/>
                    <a:gd name="T23" fmla="*/ 901 h 1928"/>
                    <a:gd name="T24" fmla="*/ 1365 w 3870"/>
                    <a:gd name="T25" fmla="*/ 876 h 1928"/>
                    <a:gd name="T26" fmla="*/ 1428 w 3870"/>
                    <a:gd name="T27" fmla="*/ 788 h 1928"/>
                    <a:gd name="T28" fmla="*/ 1503 w 3870"/>
                    <a:gd name="T29" fmla="*/ 601 h 1928"/>
                    <a:gd name="T30" fmla="*/ 1691 w 3870"/>
                    <a:gd name="T31" fmla="*/ 538 h 1928"/>
                    <a:gd name="T32" fmla="*/ 1703 w 3870"/>
                    <a:gd name="T33" fmla="*/ 488 h 1928"/>
                    <a:gd name="T34" fmla="*/ 1803 w 3870"/>
                    <a:gd name="T35" fmla="*/ 388 h 1928"/>
                    <a:gd name="T36" fmla="*/ 1879 w 3870"/>
                    <a:gd name="T37" fmla="*/ 400 h 1928"/>
                    <a:gd name="T38" fmla="*/ 1954 w 3870"/>
                    <a:gd name="T39" fmla="*/ 413 h 1928"/>
                    <a:gd name="T40" fmla="*/ 1991 w 3870"/>
                    <a:gd name="T41" fmla="*/ 375 h 1928"/>
                    <a:gd name="T42" fmla="*/ 2029 w 3870"/>
                    <a:gd name="T43" fmla="*/ 300 h 1928"/>
                    <a:gd name="T44" fmla="*/ 2229 w 3870"/>
                    <a:gd name="T45" fmla="*/ 225 h 1928"/>
                    <a:gd name="T46" fmla="*/ 2254 w 3870"/>
                    <a:gd name="T47" fmla="*/ 162 h 1928"/>
                    <a:gd name="T48" fmla="*/ 2292 w 3870"/>
                    <a:gd name="T49" fmla="*/ 150 h 1928"/>
                    <a:gd name="T50" fmla="*/ 2455 w 3870"/>
                    <a:gd name="T51" fmla="*/ 112 h 1928"/>
                    <a:gd name="T52" fmla="*/ 2517 w 3870"/>
                    <a:gd name="T53" fmla="*/ 37 h 1928"/>
                    <a:gd name="T54" fmla="*/ 2605 w 3870"/>
                    <a:gd name="T55" fmla="*/ 0 h 1928"/>
                    <a:gd name="T56" fmla="*/ 2893 w 3870"/>
                    <a:gd name="T57" fmla="*/ 50 h 1928"/>
                    <a:gd name="T58" fmla="*/ 2905 w 3870"/>
                    <a:gd name="T59" fmla="*/ 87 h 1928"/>
                    <a:gd name="T60" fmla="*/ 3006 w 3870"/>
                    <a:gd name="T61" fmla="*/ 100 h 1928"/>
                    <a:gd name="T62" fmla="*/ 3131 w 3870"/>
                    <a:gd name="T63" fmla="*/ 288 h 1928"/>
                    <a:gd name="T64" fmla="*/ 3168 w 3870"/>
                    <a:gd name="T65" fmla="*/ 475 h 1928"/>
                    <a:gd name="T66" fmla="*/ 3268 w 3870"/>
                    <a:gd name="T67" fmla="*/ 576 h 1928"/>
                    <a:gd name="T68" fmla="*/ 3281 w 3870"/>
                    <a:gd name="T69" fmla="*/ 651 h 1928"/>
                    <a:gd name="T70" fmla="*/ 3319 w 3870"/>
                    <a:gd name="T71" fmla="*/ 663 h 1928"/>
                    <a:gd name="T72" fmla="*/ 3356 w 3870"/>
                    <a:gd name="T73" fmla="*/ 688 h 1928"/>
                    <a:gd name="T74" fmla="*/ 3419 w 3870"/>
                    <a:gd name="T75" fmla="*/ 838 h 1928"/>
                    <a:gd name="T76" fmla="*/ 3469 w 3870"/>
                    <a:gd name="T77" fmla="*/ 876 h 1928"/>
                    <a:gd name="T78" fmla="*/ 3506 w 3870"/>
                    <a:gd name="T79" fmla="*/ 914 h 1928"/>
                    <a:gd name="T80" fmla="*/ 3569 w 3870"/>
                    <a:gd name="T81" fmla="*/ 1252 h 1928"/>
                    <a:gd name="T82" fmla="*/ 3694 w 3870"/>
                    <a:gd name="T83" fmla="*/ 1414 h 1928"/>
                    <a:gd name="T84" fmla="*/ 3794 w 3870"/>
                    <a:gd name="T85" fmla="*/ 1477 h 1928"/>
                    <a:gd name="T86" fmla="*/ 3832 w 3870"/>
                    <a:gd name="T87" fmla="*/ 1627 h 1928"/>
                    <a:gd name="T88" fmla="*/ 3844 w 3870"/>
                    <a:gd name="T89" fmla="*/ 1665 h 1928"/>
                    <a:gd name="T90" fmla="*/ 3870 w 3870"/>
                    <a:gd name="T91" fmla="*/ 1665 h 192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870"/>
                    <a:gd name="T139" fmla="*/ 0 h 1928"/>
                    <a:gd name="T140" fmla="*/ 3870 w 3870"/>
                    <a:gd name="T141" fmla="*/ 1928 h 192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870" h="1928">
                      <a:moveTo>
                        <a:pt x="0" y="1928"/>
                      </a:moveTo>
                      <a:cubicBezTo>
                        <a:pt x="44" y="1798"/>
                        <a:pt x="57" y="1817"/>
                        <a:pt x="201" y="1803"/>
                      </a:cubicBezTo>
                      <a:cubicBezTo>
                        <a:pt x="251" y="1753"/>
                        <a:pt x="301" y="1702"/>
                        <a:pt x="351" y="1652"/>
                      </a:cubicBezTo>
                      <a:cubicBezTo>
                        <a:pt x="396" y="1607"/>
                        <a:pt x="476" y="1627"/>
                        <a:pt x="539" y="1615"/>
                      </a:cubicBezTo>
                      <a:cubicBezTo>
                        <a:pt x="574" y="1509"/>
                        <a:pt x="545" y="1500"/>
                        <a:pt x="639" y="1477"/>
                      </a:cubicBezTo>
                      <a:cubicBezTo>
                        <a:pt x="668" y="1470"/>
                        <a:pt x="698" y="1469"/>
                        <a:pt x="727" y="1465"/>
                      </a:cubicBezTo>
                      <a:cubicBezTo>
                        <a:pt x="794" y="1420"/>
                        <a:pt x="801" y="1355"/>
                        <a:pt x="827" y="1277"/>
                      </a:cubicBezTo>
                      <a:cubicBezTo>
                        <a:pt x="832" y="1262"/>
                        <a:pt x="844" y="1208"/>
                        <a:pt x="864" y="1202"/>
                      </a:cubicBezTo>
                      <a:cubicBezTo>
                        <a:pt x="916" y="1185"/>
                        <a:pt x="973" y="1185"/>
                        <a:pt x="1027" y="1177"/>
                      </a:cubicBezTo>
                      <a:cubicBezTo>
                        <a:pt x="1068" y="1163"/>
                        <a:pt x="1099" y="1140"/>
                        <a:pt x="1140" y="1126"/>
                      </a:cubicBezTo>
                      <a:cubicBezTo>
                        <a:pt x="1160" y="1035"/>
                        <a:pt x="1166" y="1010"/>
                        <a:pt x="1202" y="939"/>
                      </a:cubicBezTo>
                      <a:cubicBezTo>
                        <a:pt x="1208" y="927"/>
                        <a:pt x="1203" y="906"/>
                        <a:pt x="1215" y="901"/>
                      </a:cubicBezTo>
                      <a:cubicBezTo>
                        <a:pt x="1262" y="883"/>
                        <a:pt x="1315" y="884"/>
                        <a:pt x="1365" y="876"/>
                      </a:cubicBezTo>
                      <a:cubicBezTo>
                        <a:pt x="1371" y="868"/>
                        <a:pt x="1421" y="804"/>
                        <a:pt x="1428" y="788"/>
                      </a:cubicBezTo>
                      <a:cubicBezTo>
                        <a:pt x="1458" y="715"/>
                        <a:pt x="1462" y="662"/>
                        <a:pt x="1503" y="601"/>
                      </a:cubicBezTo>
                      <a:cubicBezTo>
                        <a:pt x="1537" y="494"/>
                        <a:pt x="1484" y="620"/>
                        <a:pt x="1691" y="538"/>
                      </a:cubicBezTo>
                      <a:cubicBezTo>
                        <a:pt x="1707" y="532"/>
                        <a:pt x="1695" y="503"/>
                        <a:pt x="1703" y="488"/>
                      </a:cubicBezTo>
                      <a:cubicBezTo>
                        <a:pt x="1723" y="453"/>
                        <a:pt x="1770" y="410"/>
                        <a:pt x="1803" y="388"/>
                      </a:cubicBezTo>
                      <a:cubicBezTo>
                        <a:pt x="1828" y="392"/>
                        <a:pt x="1855" y="392"/>
                        <a:pt x="1879" y="400"/>
                      </a:cubicBezTo>
                      <a:cubicBezTo>
                        <a:pt x="1953" y="424"/>
                        <a:pt x="1879" y="437"/>
                        <a:pt x="1954" y="413"/>
                      </a:cubicBezTo>
                      <a:cubicBezTo>
                        <a:pt x="1966" y="400"/>
                        <a:pt x="1981" y="390"/>
                        <a:pt x="1991" y="375"/>
                      </a:cubicBezTo>
                      <a:cubicBezTo>
                        <a:pt x="2030" y="316"/>
                        <a:pt x="1972" y="358"/>
                        <a:pt x="2029" y="300"/>
                      </a:cubicBezTo>
                      <a:cubicBezTo>
                        <a:pt x="2070" y="259"/>
                        <a:pt x="2185" y="239"/>
                        <a:pt x="2229" y="225"/>
                      </a:cubicBezTo>
                      <a:cubicBezTo>
                        <a:pt x="2237" y="204"/>
                        <a:pt x="2239" y="179"/>
                        <a:pt x="2254" y="162"/>
                      </a:cubicBezTo>
                      <a:cubicBezTo>
                        <a:pt x="2263" y="152"/>
                        <a:pt x="2280" y="156"/>
                        <a:pt x="2292" y="150"/>
                      </a:cubicBezTo>
                      <a:cubicBezTo>
                        <a:pt x="2398" y="98"/>
                        <a:pt x="2219" y="136"/>
                        <a:pt x="2455" y="112"/>
                      </a:cubicBezTo>
                      <a:cubicBezTo>
                        <a:pt x="2478" y="89"/>
                        <a:pt x="2492" y="58"/>
                        <a:pt x="2517" y="37"/>
                      </a:cubicBezTo>
                      <a:cubicBezTo>
                        <a:pt x="2539" y="19"/>
                        <a:pt x="2578" y="9"/>
                        <a:pt x="2605" y="0"/>
                      </a:cubicBezTo>
                      <a:cubicBezTo>
                        <a:pt x="2677" y="11"/>
                        <a:pt x="2868" y="42"/>
                        <a:pt x="2893" y="50"/>
                      </a:cubicBezTo>
                      <a:cubicBezTo>
                        <a:pt x="2905" y="54"/>
                        <a:pt x="2893" y="82"/>
                        <a:pt x="2905" y="87"/>
                      </a:cubicBezTo>
                      <a:cubicBezTo>
                        <a:pt x="2936" y="101"/>
                        <a:pt x="2972" y="96"/>
                        <a:pt x="3006" y="100"/>
                      </a:cubicBezTo>
                      <a:cubicBezTo>
                        <a:pt x="3040" y="205"/>
                        <a:pt x="3017" y="249"/>
                        <a:pt x="3131" y="288"/>
                      </a:cubicBezTo>
                      <a:cubicBezTo>
                        <a:pt x="3192" y="378"/>
                        <a:pt x="3128" y="270"/>
                        <a:pt x="3168" y="475"/>
                      </a:cubicBezTo>
                      <a:cubicBezTo>
                        <a:pt x="3176" y="514"/>
                        <a:pt x="3242" y="550"/>
                        <a:pt x="3268" y="576"/>
                      </a:cubicBezTo>
                      <a:cubicBezTo>
                        <a:pt x="3272" y="601"/>
                        <a:pt x="3268" y="629"/>
                        <a:pt x="3281" y="651"/>
                      </a:cubicBezTo>
                      <a:cubicBezTo>
                        <a:pt x="3288" y="662"/>
                        <a:pt x="3307" y="657"/>
                        <a:pt x="3319" y="663"/>
                      </a:cubicBezTo>
                      <a:cubicBezTo>
                        <a:pt x="3332" y="670"/>
                        <a:pt x="3344" y="680"/>
                        <a:pt x="3356" y="688"/>
                      </a:cubicBezTo>
                      <a:cubicBezTo>
                        <a:pt x="3403" y="759"/>
                        <a:pt x="3376" y="712"/>
                        <a:pt x="3419" y="838"/>
                      </a:cubicBezTo>
                      <a:cubicBezTo>
                        <a:pt x="3426" y="858"/>
                        <a:pt x="3453" y="862"/>
                        <a:pt x="3469" y="876"/>
                      </a:cubicBezTo>
                      <a:cubicBezTo>
                        <a:pt x="3482" y="888"/>
                        <a:pt x="3494" y="901"/>
                        <a:pt x="3506" y="914"/>
                      </a:cubicBezTo>
                      <a:cubicBezTo>
                        <a:pt x="3572" y="1108"/>
                        <a:pt x="3533" y="967"/>
                        <a:pt x="3569" y="1252"/>
                      </a:cubicBezTo>
                      <a:cubicBezTo>
                        <a:pt x="3580" y="1339"/>
                        <a:pt x="3606" y="1393"/>
                        <a:pt x="3694" y="1414"/>
                      </a:cubicBezTo>
                      <a:cubicBezTo>
                        <a:pt x="3724" y="1445"/>
                        <a:pt x="3758" y="1452"/>
                        <a:pt x="3794" y="1477"/>
                      </a:cubicBezTo>
                      <a:cubicBezTo>
                        <a:pt x="3813" y="1605"/>
                        <a:pt x="3794" y="1524"/>
                        <a:pt x="3832" y="1627"/>
                      </a:cubicBezTo>
                      <a:cubicBezTo>
                        <a:pt x="3837" y="1639"/>
                        <a:pt x="3835" y="1656"/>
                        <a:pt x="3844" y="1665"/>
                      </a:cubicBezTo>
                      <a:cubicBezTo>
                        <a:pt x="3850" y="1671"/>
                        <a:pt x="3861" y="1665"/>
                        <a:pt x="3870" y="166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4" name="Line 15"/>
                <p:cNvSpPr>
                  <a:spLocks noChangeShapeType="1"/>
                </p:cNvSpPr>
                <p:nvPr/>
              </p:nvSpPr>
              <p:spPr bwMode="auto">
                <a:xfrm>
                  <a:off x="3832" y="6633"/>
                  <a:ext cx="0" cy="32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5" name="Line 17"/>
                <p:cNvSpPr>
                  <a:spLocks noChangeShapeType="1"/>
                </p:cNvSpPr>
                <p:nvPr/>
              </p:nvSpPr>
              <p:spPr bwMode="auto">
                <a:xfrm>
                  <a:off x="1130" y="10165"/>
                  <a:ext cx="273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865" y="10143"/>
                  <a:ext cx="2164" cy="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412" y="10233"/>
                  <a:ext cx="781" cy="7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altLang="hu-HU" sz="2200" dirty="0">
                      <a:latin typeface="Calibri" panose="020F0502020204030204" pitchFamily="34" charset="0"/>
                    </a:rPr>
                    <a:t>R</a:t>
                  </a:r>
                  <a:r>
                    <a:rPr lang="en-US" altLang="hu-HU" sz="2200" baseline="-25000" dirty="0">
                      <a:latin typeface="Calibri" panose="020F0502020204030204" pitchFamily="34" charset="0"/>
                    </a:rPr>
                    <a:t>1</a:t>
                  </a:r>
                  <a:endParaRPr lang="hu-HU" altLang="hu-HU" sz="2200" dirty="0"/>
                </a:p>
              </p:txBody>
            </p:sp>
            <p:sp>
              <p:nvSpPr>
                <p:cNvPr id="1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684" y="10233"/>
                  <a:ext cx="781" cy="7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altLang="hu-HU" sz="2200" dirty="0">
                      <a:latin typeface="Calibri" panose="020F0502020204030204" pitchFamily="34" charset="0"/>
                    </a:rPr>
                    <a:t>R</a:t>
                  </a:r>
                  <a:r>
                    <a:rPr lang="en-US" altLang="hu-HU" sz="2200" baseline="-25000" dirty="0">
                      <a:latin typeface="Calibri" panose="020F0502020204030204" pitchFamily="34" charset="0"/>
                    </a:rPr>
                    <a:t>2</a:t>
                  </a:r>
                  <a:endParaRPr lang="hu-HU" altLang="hu-HU" sz="2200" dirty="0"/>
                </a:p>
              </p:txBody>
            </p:sp>
            <p:sp>
              <p:nvSpPr>
                <p:cNvPr id="1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205" y="6273"/>
                  <a:ext cx="1207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altLang="hu-HU" sz="2200" dirty="0">
                      <a:latin typeface="Calibri" panose="020F0502020204030204" pitchFamily="34" charset="0"/>
                    </a:rPr>
                    <a:t>P(x,</a:t>
                  </a:r>
                  <a:r>
                    <a:rPr lang="en-US" altLang="hu-HU" sz="2200" dirty="0">
                      <a:latin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altLang="hu-HU" sz="2200" baseline="-25000" dirty="0" err="1">
                      <a:latin typeface="Calibri" panose="020F0502020204030204" pitchFamily="34" charset="0"/>
                    </a:rPr>
                    <a:t>i</a:t>
                  </a:r>
                  <a:r>
                    <a:rPr lang="en-US" altLang="hu-HU" sz="2200" dirty="0">
                      <a:latin typeface="Calibri" panose="020F0502020204030204" pitchFamily="34" charset="0"/>
                    </a:rPr>
                    <a:t>)</a:t>
                  </a:r>
                  <a:endParaRPr lang="hu-HU" altLang="hu-HU" sz="2200" dirty="0"/>
                </a:p>
              </p:txBody>
            </p:sp>
            <p:sp>
              <p:nvSpPr>
                <p:cNvPr id="2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693" y="7173"/>
                  <a:ext cx="713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altLang="hu-HU" sz="2200" dirty="0" smtClean="0">
                      <a:latin typeface="Times New Roman" panose="02020603050405020304" pitchFamily="18" charset="0"/>
                      <a:sym typeface="Symbol" panose="05050102010706020507" pitchFamily="18" charset="2"/>
                    </a:rPr>
                    <a:t>c</a:t>
                  </a:r>
                  <a:r>
                    <a:rPr lang="en-US" altLang="hu-HU" sz="2200" baseline="-25000" dirty="0" smtClean="0">
                      <a:latin typeface="Calibri" panose="020F0502020204030204" pitchFamily="34" charset="0"/>
                    </a:rPr>
                    <a:t>1</a:t>
                  </a:r>
                  <a:endParaRPr lang="hu-HU" altLang="hu-HU" sz="2200" dirty="0"/>
                </a:p>
              </p:txBody>
            </p:sp>
            <p:sp>
              <p:nvSpPr>
                <p:cNvPr id="2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897" y="7173"/>
                  <a:ext cx="568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altLang="hu-HU" sz="2200" dirty="0">
                      <a:latin typeface="Times New Roman" panose="02020603050405020304" pitchFamily="18" charset="0"/>
                      <a:sym typeface="Symbol" panose="05050102010706020507" pitchFamily="18" charset="2"/>
                    </a:rPr>
                    <a:t>c</a:t>
                  </a:r>
                  <a:r>
                    <a:rPr lang="en-US" altLang="hu-HU" sz="2200" baseline="-25000" dirty="0">
                      <a:latin typeface="Calibri" panose="020F0502020204030204" pitchFamily="34" charset="0"/>
                    </a:rPr>
                    <a:t>2</a:t>
                  </a:r>
                  <a:endParaRPr lang="hu-HU" altLang="hu-HU" sz="2200" dirty="0"/>
                </a:p>
              </p:txBody>
            </p:sp>
            <p:sp>
              <p:nvSpPr>
                <p:cNvPr id="23" name="Freeform 24"/>
                <p:cNvSpPr>
                  <a:spLocks/>
                </p:cNvSpPr>
                <p:nvPr/>
              </p:nvSpPr>
              <p:spPr bwMode="auto">
                <a:xfrm>
                  <a:off x="2592" y="9595"/>
                  <a:ext cx="175" cy="121"/>
                </a:xfrm>
                <a:custGeom>
                  <a:avLst/>
                  <a:gdLst>
                    <a:gd name="T0" fmla="*/ 0 w 175"/>
                    <a:gd name="T1" fmla="*/ 0 h 121"/>
                    <a:gd name="T2" fmla="*/ 138 w 175"/>
                    <a:gd name="T3" fmla="*/ 75 h 121"/>
                    <a:gd name="T4" fmla="*/ 175 w 175"/>
                    <a:gd name="T5" fmla="*/ 113 h 121"/>
                    <a:gd name="T6" fmla="*/ 0 60000 65536"/>
                    <a:gd name="T7" fmla="*/ 0 60000 65536"/>
                    <a:gd name="T8" fmla="*/ 0 60000 65536"/>
                    <a:gd name="T9" fmla="*/ 0 w 175"/>
                    <a:gd name="T10" fmla="*/ 0 h 121"/>
                    <a:gd name="T11" fmla="*/ 175 w 175"/>
                    <a:gd name="T12" fmla="*/ 121 h 1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5" h="121">
                      <a:moveTo>
                        <a:pt x="0" y="0"/>
                      </a:moveTo>
                      <a:cubicBezTo>
                        <a:pt x="47" y="28"/>
                        <a:pt x="93" y="45"/>
                        <a:pt x="138" y="75"/>
                      </a:cubicBezTo>
                      <a:cubicBezTo>
                        <a:pt x="153" y="121"/>
                        <a:pt x="137" y="113"/>
                        <a:pt x="175" y="113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" name="Freeform 25"/>
                <p:cNvSpPr>
                  <a:spLocks/>
                </p:cNvSpPr>
                <p:nvPr/>
              </p:nvSpPr>
              <p:spPr bwMode="auto">
                <a:xfrm>
                  <a:off x="2838" y="9445"/>
                  <a:ext cx="205" cy="238"/>
                </a:xfrm>
                <a:custGeom>
                  <a:avLst/>
                  <a:gdLst>
                    <a:gd name="T0" fmla="*/ 2 w 267"/>
                    <a:gd name="T1" fmla="*/ 41 h 216"/>
                    <a:gd name="T2" fmla="*/ 5 w 267"/>
                    <a:gd name="T3" fmla="*/ 174 h 216"/>
                    <a:gd name="T4" fmla="*/ 5 w 267"/>
                    <a:gd name="T5" fmla="*/ 272 h 216"/>
                    <a:gd name="T6" fmla="*/ 10 w 267"/>
                    <a:gd name="T7" fmla="*/ 370 h 216"/>
                    <a:gd name="T8" fmla="*/ 12 w 267"/>
                    <a:gd name="T9" fmla="*/ 468 h 216"/>
                    <a:gd name="T10" fmla="*/ 16 w 267"/>
                    <a:gd name="T11" fmla="*/ 538 h 216"/>
                    <a:gd name="T12" fmla="*/ 19 w 267"/>
                    <a:gd name="T13" fmla="*/ 569 h 2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7"/>
                    <a:gd name="T22" fmla="*/ 0 h 216"/>
                    <a:gd name="T23" fmla="*/ 267 w 267"/>
                    <a:gd name="T24" fmla="*/ 216 h 2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7" h="216">
                      <a:moveTo>
                        <a:pt x="16" y="15"/>
                      </a:moveTo>
                      <a:cubicBezTo>
                        <a:pt x="50" y="115"/>
                        <a:pt x="0" y="0"/>
                        <a:pt x="66" y="66"/>
                      </a:cubicBezTo>
                      <a:cubicBezTo>
                        <a:pt x="75" y="75"/>
                        <a:pt x="70" y="94"/>
                        <a:pt x="79" y="103"/>
                      </a:cubicBezTo>
                      <a:cubicBezTo>
                        <a:pt x="96" y="120"/>
                        <a:pt x="122" y="126"/>
                        <a:pt x="142" y="141"/>
                      </a:cubicBezTo>
                      <a:cubicBezTo>
                        <a:pt x="156" y="151"/>
                        <a:pt x="165" y="168"/>
                        <a:pt x="179" y="178"/>
                      </a:cubicBezTo>
                      <a:cubicBezTo>
                        <a:pt x="194" y="189"/>
                        <a:pt x="212" y="196"/>
                        <a:pt x="229" y="203"/>
                      </a:cubicBezTo>
                      <a:cubicBezTo>
                        <a:pt x="241" y="208"/>
                        <a:pt x="267" y="216"/>
                        <a:pt x="267" y="216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5" name="Line 26"/>
                <p:cNvSpPr>
                  <a:spLocks noChangeShapeType="1"/>
                </p:cNvSpPr>
                <p:nvPr/>
              </p:nvSpPr>
              <p:spPr bwMode="auto">
                <a:xfrm>
                  <a:off x="2980" y="9333"/>
                  <a:ext cx="284" cy="36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6" name="Line 27"/>
                <p:cNvSpPr>
                  <a:spLocks noChangeShapeType="1"/>
                </p:cNvSpPr>
                <p:nvPr/>
              </p:nvSpPr>
              <p:spPr bwMode="auto">
                <a:xfrm>
                  <a:off x="3193" y="9153"/>
                  <a:ext cx="355" cy="54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7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8973"/>
                  <a:ext cx="426" cy="72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8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3477" y="8973"/>
                  <a:ext cx="388" cy="5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3619" y="8793"/>
                  <a:ext cx="246" cy="45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4471" y="9513"/>
                  <a:ext cx="142" cy="18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1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187" y="9333"/>
                  <a:ext cx="284" cy="36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</p:grpSp>
      <p:sp>
        <p:nvSpPr>
          <p:cNvPr id="58" name="Line 8"/>
          <p:cNvSpPr>
            <a:spLocks noChangeShapeType="1"/>
          </p:cNvSpPr>
          <p:nvPr/>
        </p:nvSpPr>
        <p:spPr bwMode="auto">
          <a:xfrm flipH="1">
            <a:off x="3219938" y="4423621"/>
            <a:ext cx="205830" cy="208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32" name="Group 3"/>
          <p:cNvGrpSpPr>
            <a:grpSpLocks/>
          </p:cNvGrpSpPr>
          <p:nvPr/>
        </p:nvGrpSpPr>
        <p:grpSpPr bwMode="auto">
          <a:xfrm>
            <a:off x="5883954" y="2451447"/>
            <a:ext cx="5064987" cy="3204700"/>
            <a:chOff x="927" y="6096"/>
            <a:chExt cx="5674" cy="4857"/>
          </a:xfrm>
        </p:grpSpPr>
        <p:sp>
          <p:nvSpPr>
            <p:cNvPr id="33" name="Line 4"/>
            <p:cNvSpPr>
              <a:spLocks noChangeShapeType="1"/>
            </p:cNvSpPr>
            <p:nvPr/>
          </p:nvSpPr>
          <p:spPr bwMode="auto">
            <a:xfrm>
              <a:off x="3974" y="8253"/>
              <a:ext cx="213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Line 5"/>
            <p:cNvSpPr>
              <a:spLocks noChangeShapeType="1"/>
            </p:cNvSpPr>
            <p:nvPr/>
          </p:nvSpPr>
          <p:spPr bwMode="auto">
            <a:xfrm flipV="1">
              <a:off x="4045" y="8253"/>
              <a:ext cx="0" cy="72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35" name="Group 6"/>
            <p:cNvGrpSpPr>
              <a:grpSpLocks/>
            </p:cNvGrpSpPr>
            <p:nvPr/>
          </p:nvGrpSpPr>
          <p:grpSpPr bwMode="auto">
            <a:xfrm>
              <a:off x="927" y="6096"/>
              <a:ext cx="5674" cy="4857"/>
              <a:chOff x="927" y="6096"/>
              <a:chExt cx="5674" cy="4857"/>
            </a:xfrm>
          </p:grpSpPr>
          <p:sp>
            <p:nvSpPr>
              <p:cNvPr id="36" name="Line 7"/>
              <p:cNvSpPr>
                <a:spLocks noChangeShapeType="1"/>
              </p:cNvSpPr>
              <p:nvPr/>
            </p:nvSpPr>
            <p:spPr bwMode="auto">
              <a:xfrm flipH="1" flipV="1">
                <a:off x="3761" y="8613"/>
                <a:ext cx="426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" name="Line 8"/>
              <p:cNvSpPr>
                <a:spLocks noChangeShapeType="1"/>
              </p:cNvSpPr>
              <p:nvPr/>
            </p:nvSpPr>
            <p:spPr bwMode="auto">
              <a:xfrm flipH="1">
                <a:off x="4187" y="9153"/>
                <a:ext cx="142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38" name="Group 9"/>
              <p:cNvGrpSpPr>
                <a:grpSpLocks/>
              </p:cNvGrpSpPr>
              <p:nvPr/>
            </p:nvGrpSpPr>
            <p:grpSpPr bwMode="auto">
              <a:xfrm>
                <a:off x="927" y="6096"/>
                <a:ext cx="5674" cy="4857"/>
                <a:chOff x="927" y="6096"/>
                <a:chExt cx="5674" cy="4857"/>
              </a:xfrm>
            </p:grpSpPr>
            <p:sp>
              <p:nvSpPr>
                <p:cNvPr id="39" name="Line 10"/>
                <p:cNvSpPr>
                  <a:spLocks noChangeShapeType="1"/>
                </p:cNvSpPr>
                <p:nvPr/>
              </p:nvSpPr>
              <p:spPr bwMode="auto">
                <a:xfrm>
                  <a:off x="1134" y="9690"/>
                  <a:ext cx="54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grpSp>
              <p:nvGrpSpPr>
                <p:cNvPr id="40" name="Group 11"/>
                <p:cNvGrpSpPr>
                  <a:grpSpLocks/>
                </p:cNvGrpSpPr>
                <p:nvPr/>
              </p:nvGrpSpPr>
              <p:grpSpPr bwMode="auto">
                <a:xfrm>
                  <a:off x="927" y="6096"/>
                  <a:ext cx="5461" cy="4857"/>
                  <a:chOff x="927" y="6096"/>
                  <a:chExt cx="5461" cy="4857"/>
                </a:xfrm>
              </p:grpSpPr>
              <p:sp>
                <p:nvSpPr>
                  <p:cNvPr id="41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34" y="6096"/>
                    <a:ext cx="0" cy="3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2" name="Freeform 13"/>
                  <p:cNvSpPr>
                    <a:spLocks/>
                  </p:cNvSpPr>
                  <p:nvPr/>
                </p:nvSpPr>
                <p:spPr bwMode="auto">
                  <a:xfrm>
                    <a:off x="927" y="7840"/>
                    <a:ext cx="4032" cy="1853"/>
                  </a:xfrm>
                  <a:custGeom>
                    <a:avLst/>
                    <a:gdLst>
                      <a:gd name="T0" fmla="*/ 0 w 4032"/>
                      <a:gd name="T1" fmla="*/ 1703 h 1853"/>
                      <a:gd name="T2" fmla="*/ 162 w 4032"/>
                      <a:gd name="T3" fmla="*/ 1716 h 1853"/>
                      <a:gd name="T4" fmla="*/ 275 w 4032"/>
                      <a:gd name="T5" fmla="*/ 1728 h 1853"/>
                      <a:gd name="T6" fmla="*/ 388 w 4032"/>
                      <a:gd name="T7" fmla="*/ 1653 h 1853"/>
                      <a:gd name="T8" fmla="*/ 400 w 4032"/>
                      <a:gd name="T9" fmla="*/ 1540 h 1853"/>
                      <a:gd name="T10" fmla="*/ 576 w 4032"/>
                      <a:gd name="T11" fmla="*/ 1428 h 1853"/>
                      <a:gd name="T12" fmla="*/ 688 w 4032"/>
                      <a:gd name="T13" fmla="*/ 1365 h 1853"/>
                      <a:gd name="T14" fmla="*/ 763 w 4032"/>
                      <a:gd name="T15" fmla="*/ 1202 h 1853"/>
                      <a:gd name="T16" fmla="*/ 876 w 4032"/>
                      <a:gd name="T17" fmla="*/ 1165 h 1853"/>
                      <a:gd name="T18" fmla="*/ 989 w 4032"/>
                      <a:gd name="T19" fmla="*/ 939 h 1853"/>
                      <a:gd name="T20" fmla="*/ 1026 w 4032"/>
                      <a:gd name="T21" fmla="*/ 789 h 1853"/>
                      <a:gd name="T22" fmla="*/ 1039 w 4032"/>
                      <a:gd name="T23" fmla="*/ 751 h 1853"/>
                      <a:gd name="T24" fmla="*/ 1114 w 4032"/>
                      <a:gd name="T25" fmla="*/ 714 h 1853"/>
                      <a:gd name="T26" fmla="*/ 1227 w 4032"/>
                      <a:gd name="T27" fmla="*/ 488 h 1853"/>
                      <a:gd name="T28" fmla="*/ 1327 w 4032"/>
                      <a:gd name="T29" fmla="*/ 413 h 1853"/>
                      <a:gd name="T30" fmla="*/ 1364 w 4032"/>
                      <a:gd name="T31" fmla="*/ 388 h 1853"/>
                      <a:gd name="T32" fmla="*/ 1477 w 4032"/>
                      <a:gd name="T33" fmla="*/ 376 h 1853"/>
                      <a:gd name="T34" fmla="*/ 1527 w 4032"/>
                      <a:gd name="T35" fmla="*/ 263 h 1853"/>
                      <a:gd name="T36" fmla="*/ 1552 w 4032"/>
                      <a:gd name="T37" fmla="*/ 225 h 1853"/>
                      <a:gd name="T38" fmla="*/ 1627 w 4032"/>
                      <a:gd name="T39" fmla="*/ 113 h 1853"/>
                      <a:gd name="T40" fmla="*/ 1753 w 4032"/>
                      <a:gd name="T41" fmla="*/ 125 h 1853"/>
                      <a:gd name="T42" fmla="*/ 1790 w 4032"/>
                      <a:gd name="T43" fmla="*/ 163 h 1853"/>
                      <a:gd name="T44" fmla="*/ 1890 w 4032"/>
                      <a:gd name="T45" fmla="*/ 150 h 1853"/>
                      <a:gd name="T46" fmla="*/ 1978 w 4032"/>
                      <a:gd name="T47" fmla="*/ 0 h 1853"/>
                      <a:gd name="T48" fmla="*/ 2078 w 4032"/>
                      <a:gd name="T49" fmla="*/ 13 h 1853"/>
                      <a:gd name="T50" fmla="*/ 2153 w 4032"/>
                      <a:gd name="T51" fmla="*/ 63 h 1853"/>
                      <a:gd name="T52" fmla="*/ 2304 w 4032"/>
                      <a:gd name="T53" fmla="*/ 88 h 1853"/>
                      <a:gd name="T54" fmla="*/ 2316 w 4032"/>
                      <a:gd name="T55" fmla="*/ 125 h 1853"/>
                      <a:gd name="T56" fmla="*/ 2429 w 4032"/>
                      <a:gd name="T57" fmla="*/ 163 h 1853"/>
                      <a:gd name="T58" fmla="*/ 2529 w 4032"/>
                      <a:gd name="T59" fmla="*/ 313 h 1853"/>
                      <a:gd name="T60" fmla="*/ 2542 w 4032"/>
                      <a:gd name="T61" fmla="*/ 351 h 1853"/>
                      <a:gd name="T62" fmla="*/ 2642 w 4032"/>
                      <a:gd name="T63" fmla="*/ 363 h 1853"/>
                      <a:gd name="T64" fmla="*/ 2729 w 4032"/>
                      <a:gd name="T65" fmla="*/ 501 h 1853"/>
                      <a:gd name="T66" fmla="*/ 2792 w 4032"/>
                      <a:gd name="T67" fmla="*/ 689 h 1853"/>
                      <a:gd name="T68" fmla="*/ 2830 w 4032"/>
                      <a:gd name="T69" fmla="*/ 701 h 1853"/>
                      <a:gd name="T70" fmla="*/ 2867 w 4032"/>
                      <a:gd name="T71" fmla="*/ 726 h 1853"/>
                      <a:gd name="T72" fmla="*/ 2905 w 4032"/>
                      <a:gd name="T73" fmla="*/ 739 h 1853"/>
                      <a:gd name="T74" fmla="*/ 2992 w 4032"/>
                      <a:gd name="T75" fmla="*/ 889 h 1853"/>
                      <a:gd name="T76" fmla="*/ 3130 w 4032"/>
                      <a:gd name="T77" fmla="*/ 1077 h 1853"/>
                      <a:gd name="T78" fmla="*/ 3205 w 4032"/>
                      <a:gd name="T79" fmla="*/ 1302 h 1853"/>
                      <a:gd name="T80" fmla="*/ 3406 w 4032"/>
                      <a:gd name="T81" fmla="*/ 1377 h 1853"/>
                      <a:gd name="T82" fmla="*/ 3431 w 4032"/>
                      <a:gd name="T83" fmla="*/ 1403 h 1853"/>
                      <a:gd name="T84" fmla="*/ 3543 w 4032"/>
                      <a:gd name="T85" fmla="*/ 1415 h 1853"/>
                      <a:gd name="T86" fmla="*/ 3556 w 4032"/>
                      <a:gd name="T87" fmla="*/ 1553 h 1853"/>
                      <a:gd name="T88" fmla="*/ 3631 w 4032"/>
                      <a:gd name="T89" fmla="*/ 1603 h 1853"/>
                      <a:gd name="T90" fmla="*/ 3706 w 4032"/>
                      <a:gd name="T91" fmla="*/ 1665 h 1853"/>
                      <a:gd name="T92" fmla="*/ 3806 w 4032"/>
                      <a:gd name="T93" fmla="*/ 1678 h 1853"/>
                      <a:gd name="T94" fmla="*/ 3919 w 4032"/>
                      <a:gd name="T95" fmla="*/ 1703 h 1853"/>
                      <a:gd name="T96" fmla="*/ 3931 w 4032"/>
                      <a:gd name="T97" fmla="*/ 1816 h 1853"/>
                      <a:gd name="T98" fmla="*/ 4007 w 4032"/>
                      <a:gd name="T99" fmla="*/ 1828 h 1853"/>
                      <a:gd name="T100" fmla="*/ 4032 w 4032"/>
                      <a:gd name="T101" fmla="*/ 1853 h 1853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4032"/>
                      <a:gd name="T154" fmla="*/ 0 h 1853"/>
                      <a:gd name="T155" fmla="*/ 4032 w 4032"/>
                      <a:gd name="T156" fmla="*/ 1853 h 1853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4032" h="1853">
                        <a:moveTo>
                          <a:pt x="0" y="1703"/>
                        </a:moveTo>
                        <a:cubicBezTo>
                          <a:pt x="54" y="1707"/>
                          <a:pt x="109" y="1706"/>
                          <a:pt x="162" y="1716"/>
                        </a:cubicBezTo>
                        <a:cubicBezTo>
                          <a:pt x="297" y="1742"/>
                          <a:pt x="57" y="1766"/>
                          <a:pt x="275" y="1728"/>
                        </a:cubicBezTo>
                        <a:cubicBezTo>
                          <a:pt x="332" y="1699"/>
                          <a:pt x="353" y="1706"/>
                          <a:pt x="388" y="1653"/>
                        </a:cubicBezTo>
                        <a:cubicBezTo>
                          <a:pt x="392" y="1615"/>
                          <a:pt x="391" y="1577"/>
                          <a:pt x="400" y="1540"/>
                        </a:cubicBezTo>
                        <a:cubicBezTo>
                          <a:pt x="420" y="1459"/>
                          <a:pt x="521" y="1456"/>
                          <a:pt x="576" y="1428"/>
                        </a:cubicBezTo>
                        <a:cubicBezTo>
                          <a:pt x="664" y="1383"/>
                          <a:pt x="628" y="1406"/>
                          <a:pt x="688" y="1365"/>
                        </a:cubicBezTo>
                        <a:cubicBezTo>
                          <a:pt x="696" y="1309"/>
                          <a:pt x="701" y="1233"/>
                          <a:pt x="763" y="1202"/>
                        </a:cubicBezTo>
                        <a:cubicBezTo>
                          <a:pt x="798" y="1184"/>
                          <a:pt x="876" y="1165"/>
                          <a:pt x="876" y="1165"/>
                        </a:cubicBezTo>
                        <a:cubicBezTo>
                          <a:pt x="891" y="1075"/>
                          <a:pt x="924" y="1004"/>
                          <a:pt x="989" y="939"/>
                        </a:cubicBezTo>
                        <a:cubicBezTo>
                          <a:pt x="1010" y="743"/>
                          <a:pt x="977" y="886"/>
                          <a:pt x="1026" y="789"/>
                        </a:cubicBezTo>
                        <a:cubicBezTo>
                          <a:pt x="1032" y="777"/>
                          <a:pt x="1029" y="760"/>
                          <a:pt x="1039" y="751"/>
                        </a:cubicBezTo>
                        <a:cubicBezTo>
                          <a:pt x="1060" y="733"/>
                          <a:pt x="1089" y="726"/>
                          <a:pt x="1114" y="714"/>
                        </a:cubicBezTo>
                        <a:cubicBezTo>
                          <a:pt x="1181" y="647"/>
                          <a:pt x="1196" y="578"/>
                          <a:pt x="1227" y="488"/>
                        </a:cubicBezTo>
                        <a:cubicBezTo>
                          <a:pt x="1236" y="460"/>
                          <a:pt x="1312" y="422"/>
                          <a:pt x="1327" y="413"/>
                        </a:cubicBezTo>
                        <a:cubicBezTo>
                          <a:pt x="1340" y="405"/>
                          <a:pt x="1350" y="392"/>
                          <a:pt x="1364" y="388"/>
                        </a:cubicBezTo>
                        <a:cubicBezTo>
                          <a:pt x="1401" y="379"/>
                          <a:pt x="1439" y="380"/>
                          <a:pt x="1477" y="376"/>
                        </a:cubicBezTo>
                        <a:cubicBezTo>
                          <a:pt x="1549" y="304"/>
                          <a:pt x="1489" y="379"/>
                          <a:pt x="1527" y="263"/>
                        </a:cubicBezTo>
                        <a:cubicBezTo>
                          <a:pt x="1532" y="249"/>
                          <a:pt x="1545" y="239"/>
                          <a:pt x="1552" y="225"/>
                        </a:cubicBezTo>
                        <a:cubicBezTo>
                          <a:pt x="1576" y="178"/>
                          <a:pt x="1588" y="152"/>
                          <a:pt x="1627" y="113"/>
                        </a:cubicBezTo>
                        <a:cubicBezTo>
                          <a:pt x="1669" y="117"/>
                          <a:pt x="1713" y="113"/>
                          <a:pt x="1753" y="125"/>
                        </a:cubicBezTo>
                        <a:cubicBezTo>
                          <a:pt x="1770" y="130"/>
                          <a:pt x="1773" y="160"/>
                          <a:pt x="1790" y="163"/>
                        </a:cubicBezTo>
                        <a:cubicBezTo>
                          <a:pt x="1823" y="169"/>
                          <a:pt x="1857" y="154"/>
                          <a:pt x="1890" y="150"/>
                        </a:cubicBezTo>
                        <a:cubicBezTo>
                          <a:pt x="1921" y="89"/>
                          <a:pt x="1931" y="47"/>
                          <a:pt x="1978" y="0"/>
                        </a:cubicBezTo>
                        <a:cubicBezTo>
                          <a:pt x="2011" y="4"/>
                          <a:pt x="2046" y="2"/>
                          <a:pt x="2078" y="13"/>
                        </a:cubicBezTo>
                        <a:cubicBezTo>
                          <a:pt x="2239" y="71"/>
                          <a:pt x="2016" y="35"/>
                          <a:pt x="2153" y="63"/>
                        </a:cubicBezTo>
                        <a:cubicBezTo>
                          <a:pt x="2203" y="73"/>
                          <a:pt x="2254" y="80"/>
                          <a:pt x="2304" y="88"/>
                        </a:cubicBezTo>
                        <a:cubicBezTo>
                          <a:pt x="2308" y="100"/>
                          <a:pt x="2305" y="118"/>
                          <a:pt x="2316" y="125"/>
                        </a:cubicBezTo>
                        <a:cubicBezTo>
                          <a:pt x="2350" y="145"/>
                          <a:pt x="2429" y="163"/>
                          <a:pt x="2429" y="163"/>
                        </a:cubicBezTo>
                        <a:cubicBezTo>
                          <a:pt x="2474" y="208"/>
                          <a:pt x="2501" y="257"/>
                          <a:pt x="2529" y="313"/>
                        </a:cubicBezTo>
                        <a:cubicBezTo>
                          <a:pt x="2535" y="325"/>
                          <a:pt x="2530" y="346"/>
                          <a:pt x="2542" y="351"/>
                        </a:cubicBezTo>
                        <a:cubicBezTo>
                          <a:pt x="2573" y="365"/>
                          <a:pt x="2609" y="359"/>
                          <a:pt x="2642" y="363"/>
                        </a:cubicBezTo>
                        <a:cubicBezTo>
                          <a:pt x="2660" y="509"/>
                          <a:pt x="2635" y="438"/>
                          <a:pt x="2729" y="501"/>
                        </a:cubicBezTo>
                        <a:cubicBezTo>
                          <a:pt x="2769" y="562"/>
                          <a:pt x="2752" y="634"/>
                          <a:pt x="2792" y="689"/>
                        </a:cubicBezTo>
                        <a:cubicBezTo>
                          <a:pt x="2800" y="700"/>
                          <a:pt x="2817" y="697"/>
                          <a:pt x="2830" y="701"/>
                        </a:cubicBezTo>
                        <a:cubicBezTo>
                          <a:pt x="2842" y="709"/>
                          <a:pt x="2854" y="719"/>
                          <a:pt x="2867" y="726"/>
                        </a:cubicBezTo>
                        <a:cubicBezTo>
                          <a:pt x="2879" y="732"/>
                          <a:pt x="2901" y="726"/>
                          <a:pt x="2905" y="739"/>
                        </a:cubicBezTo>
                        <a:cubicBezTo>
                          <a:pt x="2961" y="909"/>
                          <a:pt x="2848" y="866"/>
                          <a:pt x="2992" y="889"/>
                        </a:cubicBezTo>
                        <a:cubicBezTo>
                          <a:pt x="3019" y="1040"/>
                          <a:pt x="2990" y="1053"/>
                          <a:pt x="3130" y="1077"/>
                        </a:cubicBezTo>
                        <a:cubicBezTo>
                          <a:pt x="3138" y="1179"/>
                          <a:pt x="3105" y="1270"/>
                          <a:pt x="3205" y="1302"/>
                        </a:cubicBezTo>
                        <a:cubicBezTo>
                          <a:pt x="3266" y="1342"/>
                          <a:pt x="3335" y="1366"/>
                          <a:pt x="3406" y="1377"/>
                        </a:cubicBezTo>
                        <a:cubicBezTo>
                          <a:pt x="3414" y="1386"/>
                          <a:pt x="3419" y="1400"/>
                          <a:pt x="3431" y="1403"/>
                        </a:cubicBezTo>
                        <a:cubicBezTo>
                          <a:pt x="3467" y="1413"/>
                          <a:pt x="3519" y="1386"/>
                          <a:pt x="3543" y="1415"/>
                        </a:cubicBezTo>
                        <a:cubicBezTo>
                          <a:pt x="3573" y="1450"/>
                          <a:pt x="3543" y="1509"/>
                          <a:pt x="3556" y="1553"/>
                        </a:cubicBezTo>
                        <a:cubicBezTo>
                          <a:pt x="3568" y="1593"/>
                          <a:pt x="3603" y="1589"/>
                          <a:pt x="3631" y="1603"/>
                        </a:cubicBezTo>
                        <a:cubicBezTo>
                          <a:pt x="3660" y="1618"/>
                          <a:pt x="3676" y="1654"/>
                          <a:pt x="3706" y="1665"/>
                        </a:cubicBezTo>
                        <a:cubicBezTo>
                          <a:pt x="3738" y="1676"/>
                          <a:pt x="3773" y="1672"/>
                          <a:pt x="3806" y="1678"/>
                        </a:cubicBezTo>
                        <a:cubicBezTo>
                          <a:pt x="3844" y="1685"/>
                          <a:pt x="3881" y="1695"/>
                          <a:pt x="3919" y="1703"/>
                        </a:cubicBezTo>
                        <a:cubicBezTo>
                          <a:pt x="3923" y="1741"/>
                          <a:pt x="3909" y="1785"/>
                          <a:pt x="3931" y="1816"/>
                        </a:cubicBezTo>
                        <a:cubicBezTo>
                          <a:pt x="3946" y="1837"/>
                          <a:pt x="3983" y="1819"/>
                          <a:pt x="4007" y="1828"/>
                        </a:cubicBezTo>
                        <a:cubicBezTo>
                          <a:pt x="4018" y="1832"/>
                          <a:pt x="4024" y="1845"/>
                          <a:pt x="4032" y="185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3" name="Freeform 14"/>
                  <p:cNvSpPr>
                    <a:spLocks/>
                  </p:cNvSpPr>
                  <p:nvPr/>
                </p:nvSpPr>
                <p:spPr bwMode="auto">
                  <a:xfrm>
                    <a:off x="2479" y="7780"/>
                    <a:ext cx="3870" cy="1928"/>
                  </a:xfrm>
                  <a:custGeom>
                    <a:avLst/>
                    <a:gdLst>
                      <a:gd name="T0" fmla="*/ 0 w 3870"/>
                      <a:gd name="T1" fmla="*/ 1928 h 1928"/>
                      <a:gd name="T2" fmla="*/ 201 w 3870"/>
                      <a:gd name="T3" fmla="*/ 1803 h 1928"/>
                      <a:gd name="T4" fmla="*/ 351 w 3870"/>
                      <a:gd name="T5" fmla="*/ 1652 h 1928"/>
                      <a:gd name="T6" fmla="*/ 539 w 3870"/>
                      <a:gd name="T7" fmla="*/ 1615 h 1928"/>
                      <a:gd name="T8" fmla="*/ 639 w 3870"/>
                      <a:gd name="T9" fmla="*/ 1477 h 1928"/>
                      <a:gd name="T10" fmla="*/ 727 w 3870"/>
                      <a:gd name="T11" fmla="*/ 1465 h 1928"/>
                      <a:gd name="T12" fmla="*/ 827 w 3870"/>
                      <a:gd name="T13" fmla="*/ 1277 h 1928"/>
                      <a:gd name="T14" fmla="*/ 864 w 3870"/>
                      <a:gd name="T15" fmla="*/ 1202 h 1928"/>
                      <a:gd name="T16" fmla="*/ 1027 w 3870"/>
                      <a:gd name="T17" fmla="*/ 1177 h 1928"/>
                      <a:gd name="T18" fmla="*/ 1140 w 3870"/>
                      <a:gd name="T19" fmla="*/ 1126 h 1928"/>
                      <a:gd name="T20" fmla="*/ 1202 w 3870"/>
                      <a:gd name="T21" fmla="*/ 939 h 1928"/>
                      <a:gd name="T22" fmla="*/ 1215 w 3870"/>
                      <a:gd name="T23" fmla="*/ 901 h 1928"/>
                      <a:gd name="T24" fmla="*/ 1365 w 3870"/>
                      <a:gd name="T25" fmla="*/ 876 h 1928"/>
                      <a:gd name="T26" fmla="*/ 1428 w 3870"/>
                      <a:gd name="T27" fmla="*/ 788 h 1928"/>
                      <a:gd name="T28" fmla="*/ 1503 w 3870"/>
                      <a:gd name="T29" fmla="*/ 601 h 1928"/>
                      <a:gd name="T30" fmla="*/ 1691 w 3870"/>
                      <a:gd name="T31" fmla="*/ 538 h 1928"/>
                      <a:gd name="T32" fmla="*/ 1703 w 3870"/>
                      <a:gd name="T33" fmla="*/ 488 h 1928"/>
                      <a:gd name="T34" fmla="*/ 1803 w 3870"/>
                      <a:gd name="T35" fmla="*/ 388 h 1928"/>
                      <a:gd name="T36" fmla="*/ 1879 w 3870"/>
                      <a:gd name="T37" fmla="*/ 400 h 1928"/>
                      <a:gd name="T38" fmla="*/ 1954 w 3870"/>
                      <a:gd name="T39" fmla="*/ 413 h 1928"/>
                      <a:gd name="T40" fmla="*/ 1991 w 3870"/>
                      <a:gd name="T41" fmla="*/ 375 h 1928"/>
                      <a:gd name="T42" fmla="*/ 2029 w 3870"/>
                      <a:gd name="T43" fmla="*/ 300 h 1928"/>
                      <a:gd name="T44" fmla="*/ 2229 w 3870"/>
                      <a:gd name="T45" fmla="*/ 225 h 1928"/>
                      <a:gd name="T46" fmla="*/ 2254 w 3870"/>
                      <a:gd name="T47" fmla="*/ 162 h 1928"/>
                      <a:gd name="T48" fmla="*/ 2292 w 3870"/>
                      <a:gd name="T49" fmla="*/ 150 h 1928"/>
                      <a:gd name="T50" fmla="*/ 2455 w 3870"/>
                      <a:gd name="T51" fmla="*/ 112 h 1928"/>
                      <a:gd name="T52" fmla="*/ 2517 w 3870"/>
                      <a:gd name="T53" fmla="*/ 37 h 1928"/>
                      <a:gd name="T54" fmla="*/ 2605 w 3870"/>
                      <a:gd name="T55" fmla="*/ 0 h 1928"/>
                      <a:gd name="T56" fmla="*/ 2893 w 3870"/>
                      <a:gd name="T57" fmla="*/ 50 h 1928"/>
                      <a:gd name="T58" fmla="*/ 2905 w 3870"/>
                      <a:gd name="T59" fmla="*/ 87 h 1928"/>
                      <a:gd name="T60" fmla="*/ 3006 w 3870"/>
                      <a:gd name="T61" fmla="*/ 100 h 1928"/>
                      <a:gd name="T62" fmla="*/ 3131 w 3870"/>
                      <a:gd name="T63" fmla="*/ 288 h 1928"/>
                      <a:gd name="T64" fmla="*/ 3168 w 3870"/>
                      <a:gd name="T65" fmla="*/ 475 h 1928"/>
                      <a:gd name="T66" fmla="*/ 3268 w 3870"/>
                      <a:gd name="T67" fmla="*/ 576 h 1928"/>
                      <a:gd name="T68" fmla="*/ 3281 w 3870"/>
                      <a:gd name="T69" fmla="*/ 651 h 1928"/>
                      <a:gd name="T70" fmla="*/ 3319 w 3870"/>
                      <a:gd name="T71" fmla="*/ 663 h 1928"/>
                      <a:gd name="T72" fmla="*/ 3356 w 3870"/>
                      <a:gd name="T73" fmla="*/ 688 h 1928"/>
                      <a:gd name="T74" fmla="*/ 3419 w 3870"/>
                      <a:gd name="T75" fmla="*/ 838 h 1928"/>
                      <a:gd name="T76" fmla="*/ 3469 w 3870"/>
                      <a:gd name="T77" fmla="*/ 876 h 1928"/>
                      <a:gd name="T78" fmla="*/ 3506 w 3870"/>
                      <a:gd name="T79" fmla="*/ 914 h 1928"/>
                      <a:gd name="T80" fmla="*/ 3569 w 3870"/>
                      <a:gd name="T81" fmla="*/ 1252 h 1928"/>
                      <a:gd name="T82" fmla="*/ 3694 w 3870"/>
                      <a:gd name="T83" fmla="*/ 1414 h 1928"/>
                      <a:gd name="T84" fmla="*/ 3794 w 3870"/>
                      <a:gd name="T85" fmla="*/ 1477 h 1928"/>
                      <a:gd name="T86" fmla="*/ 3832 w 3870"/>
                      <a:gd name="T87" fmla="*/ 1627 h 1928"/>
                      <a:gd name="T88" fmla="*/ 3844 w 3870"/>
                      <a:gd name="T89" fmla="*/ 1665 h 1928"/>
                      <a:gd name="T90" fmla="*/ 3870 w 3870"/>
                      <a:gd name="T91" fmla="*/ 1665 h 192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3870"/>
                      <a:gd name="T139" fmla="*/ 0 h 1928"/>
                      <a:gd name="T140" fmla="*/ 3870 w 3870"/>
                      <a:gd name="T141" fmla="*/ 1928 h 192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3870" h="1928">
                        <a:moveTo>
                          <a:pt x="0" y="1928"/>
                        </a:moveTo>
                        <a:cubicBezTo>
                          <a:pt x="44" y="1798"/>
                          <a:pt x="57" y="1817"/>
                          <a:pt x="201" y="1803"/>
                        </a:cubicBezTo>
                        <a:cubicBezTo>
                          <a:pt x="251" y="1753"/>
                          <a:pt x="301" y="1702"/>
                          <a:pt x="351" y="1652"/>
                        </a:cubicBezTo>
                        <a:cubicBezTo>
                          <a:pt x="396" y="1607"/>
                          <a:pt x="476" y="1627"/>
                          <a:pt x="539" y="1615"/>
                        </a:cubicBezTo>
                        <a:cubicBezTo>
                          <a:pt x="574" y="1509"/>
                          <a:pt x="545" y="1500"/>
                          <a:pt x="639" y="1477"/>
                        </a:cubicBezTo>
                        <a:cubicBezTo>
                          <a:pt x="668" y="1470"/>
                          <a:pt x="698" y="1469"/>
                          <a:pt x="727" y="1465"/>
                        </a:cubicBezTo>
                        <a:cubicBezTo>
                          <a:pt x="794" y="1420"/>
                          <a:pt x="801" y="1355"/>
                          <a:pt x="827" y="1277"/>
                        </a:cubicBezTo>
                        <a:cubicBezTo>
                          <a:pt x="832" y="1262"/>
                          <a:pt x="844" y="1208"/>
                          <a:pt x="864" y="1202"/>
                        </a:cubicBezTo>
                        <a:cubicBezTo>
                          <a:pt x="916" y="1185"/>
                          <a:pt x="973" y="1185"/>
                          <a:pt x="1027" y="1177"/>
                        </a:cubicBezTo>
                        <a:cubicBezTo>
                          <a:pt x="1068" y="1163"/>
                          <a:pt x="1099" y="1140"/>
                          <a:pt x="1140" y="1126"/>
                        </a:cubicBezTo>
                        <a:cubicBezTo>
                          <a:pt x="1160" y="1035"/>
                          <a:pt x="1166" y="1010"/>
                          <a:pt x="1202" y="939"/>
                        </a:cubicBezTo>
                        <a:cubicBezTo>
                          <a:pt x="1208" y="927"/>
                          <a:pt x="1203" y="906"/>
                          <a:pt x="1215" y="901"/>
                        </a:cubicBezTo>
                        <a:cubicBezTo>
                          <a:pt x="1262" y="883"/>
                          <a:pt x="1315" y="884"/>
                          <a:pt x="1365" y="876"/>
                        </a:cubicBezTo>
                        <a:cubicBezTo>
                          <a:pt x="1371" y="868"/>
                          <a:pt x="1421" y="804"/>
                          <a:pt x="1428" y="788"/>
                        </a:cubicBezTo>
                        <a:cubicBezTo>
                          <a:pt x="1458" y="715"/>
                          <a:pt x="1462" y="662"/>
                          <a:pt x="1503" y="601"/>
                        </a:cubicBezTo>
                        <a:cubicBezTo>
                          <a:pt x="1537" y="494"/>
                          <a:pt x="1484" y="620"/>
                          <a:pt x="1691" y="538"/>
                        </a:cubicBezTo>
                        <a:cubicBezTo>
                          <a:pt x="1707" y="532"/>
                          <a:pt x="1695" y="503"/>
                          <a:pt x="1703" y="488"/>
                        </a:cubicBezTo>
                        <a:cubicBezTo>
                          <a:pt x="1723" y="453"/>
                          <a:pt x="1770" y="410"/>
                          <a:pt x="1803" y="388"/>
                        </a:cubicBezTo>
                        <a:cubicBezTo>
                          <a:pt x="1828" y="392"/>
                          <a:pt x="1855" y="392"/>
                          <a:pt x="1879" y="400"/>
                        </a:cubicBezTo>
                        <a:cubicBezTo>
                          <a:pt x="1953" y="424"/>
                          <a:pt x="1879" y="437"/>
                          <a:pt x="1954" y="413"/>
                        </a:cubicBezTo>
                        <a:cubicBezTo>
                          <a:pt x="1966" y="400"/>
                          <a:pt x="1981" y="390"/>
                          <a:pt x="1991" y="375"/>
                        </a:cubicBezTo>
                        <a:cubicBezTo>
                          <a:pt x="2030" y="316"/>
                          <a:pt x="1972" y="358"/>
                          <a:pt x="2029" y="300"/>
                        </a:cubicBezTo>
                        <a:cubicBezTo>
                          <a:pt x="2070" y="259"/>
                          <a:pt x="2185" y="239"/>
                          <a:pt x="2229" y="225"/>
                        </a:cubicBezTo>
                        <a:cubicBezTo>
                          <a:pt x="2237" y="204"/>
                          <a:pt x="2239" y="179"/>
                          <a:pt x="2254" y="162"/>
                        </a:cubicBezTo>
                        <a:cubicBezTo>
                          <a:pt x="2263" y="152"/>
                          <a:pt x="2280" y="156"/>
                          <a:pt x="2292" y="150"/>
                        </a:cubicBezTo>
                        <a:cubicBezTo>
                          <a:pt x="2398" y="98"/>
                          <a:pt x="2219" y="136"/>
                          <a:pt x="2455" y="112"/>
                        </a:cubicBezTo>
                        <a:cubicBezTo>
                          <a:pt x="2478" y="89"/>
                          <a:pt x="2492" y="58"/>
                          <a:pt x="2517" y="37"/>
                        </a:cubicBezTo>
                        <a:cubicBezTo>
                          <a:pt x="2539" y="19"/>
                          <a:pt x="2578" y="9"/>
                          <a:pt x="2605" y="0"/>
                        </a:cubicBezTo>
                        <a:cubicBezTo>
                          <a:pt x="2677" y="11"/>
                          <a:pt x="2868" y="42"/>
                          <a:pt x="2893" y="50"/>
                        </a:cubicBezTo>
                        <a:cubicBezTo>
                          <a:pt x="2905" y="54"/>
                          <a:pt x="2893" y="82"/>
                          <a:pt x="2905" y="87"/>
                        </a:cubicBezTo>
                        <a:cubicBezTo>
                          <a:pt x="2936" y="101"/>
                          <a:pt x="2972" y="96"/>
                          <a:pt x="3006" y="100"/>
                        </a:cubicBezTo>
                        <a:cubicBezTo>
                          <a:pt x="3040" y="205"/>
                          <a:pt x="3017" y="249"/>
                          <a:pt x="3131" y="288"/>
                        </a:cubicBezTo>
                        <a:cubicBezTo>
                          <a:pt x="3192" y="378"/>
                          <a:pt x="3128" y="270"/>
                          <a:pt x="3168" y="475"/>
                        </a:cubicBezTo>
                        <a:cubicBezTo>
                          <a:pt x="3176" y="514"/>
                          <a:pt x="3242" y="550"/>
                          <a:pt x="3268" y="576"/>
                        </a:cubicBezTo>
                        <a:cubicBezTo>
                          <a:pt x="3272" y="601"/>
                          <a:pt x="3268" y="629"/>
                          <a:pt x="3281" y="651"/>
                        </a:cubicBezTo>
                        <a:cubicBezTo>
                          <a:pt x="3288" y="662"/>
                          <a:pt x="3307" y="657"/>
                          <a:pt x="3319" y="663"/>
                        </a:cubicBezTo>
                        <a:cubicBezTo>
                          <a:pt x="3332" y="670"/>
                          <a:pt x="3344" y="680"/>
                          <a:pt x="3356" y="688"/>
                        </a:cubicBezTo>
                        <a:cubicBezTo>
                          <a:pt x="3403" y="759"/>
                          <a:pt x="3376" y="712"/>
                          <a:pt x="3419" y="838"/>
                        </a:cubicBezTo>
                        <a:cubicBezTo>
                          <a:pt x="3426" y="858"/>
                          <a:pt x="3453" y="862"/>
                          <a:pt x="3469" y="876"/>
                        </a:cubicBezTo>
                        <a:cubicBezTo>
                          <a:pt x="3482" y="888"/>
                          <a:pt x="3494" y="901"/>
                          <a:pt x="3506" y="914"/>
                        </a:cubicBezTo>
                        <a:cubicBezTo>
                          <a:pt x="3572" y="1108"/>
                          <a:pt x="3533" y="967"/>
                          <a:pt x="3569" y="1252"/>
                        </a:cubicBezTo>
                        <a:cubicBezTo>
                          <a:pt x="3580" y="1339"/>
                          <a:pt x="3606" y="1393"/>
                          <a:pt x="3694" y="1414"/>
                        </a:cubicBezTo>
                        <a:cubicBezTo>
                          <a:pt x="3724" y="1445"/>
                          <a:pt x="3758" y="1452"/>
                          <a:pt x="3794" y="1477"/>
                        </a:cubicBezTo>
                        <a:cubicBezTo>
                          <a:pt x="3813" y="1605"/>
                          <a:pt x="3794" y="1524"/>
                          <a:pt x="3832" y="1627"/>
                        </a:cubicBezTo>
                        <a:cubicBezTo>
                          <a:pt x="3837" y="1639"/>
                          <a:pt x="3835" y="1656"/>
                          <a:pt x="3844" y="1665"/>
                        </a:cubicBezTo>
                        <a:cubicBezTo>
                          <a:pt x="3850" y="1671"/>
                          <a:pt x="3861" y="1665"/>
                          <a:pt x="3870" y="1665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832" y="6633"/>
                    <a:ext cx="0" cy="32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5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184" y="6633"/>
                    <a:ext cx="3" cy="37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205" y="10053"/>
                    <a:ext cx="298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arrow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187" y="10053"/>
                    <a:ext cx="220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arrow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8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12" y="10233"/>
                    <a:ext cx="781" cy="72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Aft>
                        <a:spcPts val="1000"/>
                      </a:spcAft>
                    </a:pPr>
                    <a:r>
                      <a:rPr lang="en-US" altLang="hu-HU" sz="2200" dirty="0">
                        <a:latin typeface="Calibri" panose="020F0502020204030204" pitchFamily="34" charset="0"/>
                      </a:rPr>
                      <a:t>R</a:t>
                    </a:r>
                    <a:r>
                      <a:rPr lang="en-US" altLang="hu-HU" sz="2200" baseline="-25000" dirty="0">
                        <a:latin typeface="Calibri" panose="020F0502020204030204" pitchFamily="34" charset="0"/>
                      </a:rPr>
                      <a:t>1</a:t>
                    </a:r>
                    <a:endParaRPr lang="hu-HU" altLang="hu-HU" sz="2200" dirty="0"/>
                  </a:p>
                </p:txBody>
              </p:sp>
              <p:sp>
                <p:nvSpPr>
                  <p:cNvPr id="49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4" y="10233"/>
                    <a:ext cx="781" cy="72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Aft>
                        <a:spcPts val="1000"/>
                      </a:spcAft>
                    </a:pPr>
                    <a:r>
                      <a:rPr lang="en-US" altLang="hu-HU" sz="2200" dirty="0">
                        <a:latin typeface="Calibri" panose="020F0502020204030204" pitchFamily="34" charset="0"/>
                      </a:rPr>
                      <a:t>R</a:t>
                    </a:r>
                    <a:r>
                      <a:rPr lang="en-US" altLang="hu-HU" sz="2200" baseline="-25000" dirty="0">
                        <a:latin typeface="Calibri" panose="020F0502020204030204" pitchFamily="34" charset="0"/>
                      </a:rPr>
                      <a:t>2</a:t>
                    </a:r>
                    <a:endParaRPr lang="hu-HU" altLang="hu-HU" sz="2200" dirty="0"/>
                  </a:p>
                </p:txBody>
              </p:sp>
              <p:sp>
                <p:nvSpPr>
                  <p:cNvPr id="50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5" y="6273"/>
                    <a:ext cx="1207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Aft>
                        <a:spcPts val="1000"/>
                      </a:spcAft>
                    </a:pPr>
                    <a:r>
                      <a:rPr lang="en-US" altLang="hu-HU" sz="2200" dirty="0">
                        <a:latin typeface="Calibri" panose="020F0502020204030204" pitchFamily="34" charset="0"/>
                      </a:rPr>
                      <a:t>P(x,</a:t>
                    </a:r>
                    <a:r>
                      <a:rPr lang="en-US" altLang="hu-HU" sz="2200" dirty="0">
                        <a:latin typeface="Times New Roman" panose="02020603050405020304" pitchFamily="18" charset="0"/>
                        <a:sym typeface="Symbol" panose="05050102010706020507" pitchFamily="18" charset="2"/>
                      </a:rPr>
                      <a:t></a:t>
                    </a:r>
                    <a:r>
                      <a:rPr lang="en-US" altLang="hu-HU" sz="2200" baseline="-25000" dirty="0" err="1">
                        <a:latin typeface="Calibri" panose="020F0502020204030204" pitchFamily="34" charset="0"/>
                      </a:rPr>
                      <a:t>i</a:t>
                    </a:r>
                    <a:r>
                      <a:rPr lang="en-US" altLang="hu-HU" sz="2200" dirty="0">
                        <a:latin typeface="Calibri" panose="020F0502020204030204" pitchFamily="34" charset="0"/>
                      </a:rPr>
                      <a:t>)</a:t>
                    </a:r>
                    <a:endParaRPr lang="hu-HU" altLang="hu-HU" sz="2200" dirty="0"/>
                  </a:p>
                </p:txBody>
              </p:sp>
              <p:sp>
                <p:nvSpPr>
                  <p:cNvPr id="51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3" y="7173"/>
                    <a:ext cx="713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Aft>
                        <a:spcPts val="1000"/>
                      </a:spcAft>
                    </a:pPr>
                    <a:r>
                      <a:rPr lang="en-US" altLang="hu-HU" sz="2200" dirty="0">
                        <a:latin typeface="Times New Roman" panose="02020603050405020304" pitchFamily="18" charset="0"/>
                        <a:sym typeface="Symbol" panose="05050102010706020507" pitchFamily="18" charset="2"/>
                      </a:rPr>
                      <a:t>c</a:t>
                    </a:r>
                    <a:r>
                      <a:rPr lang="en-US" altLang="hu-HU" sz="2200" baseline="-25000" dirty="0">
                        <a:latin typeface="Calibri" panose="020F0502020204030204" pitchFamily="34" charset="0"/>
                      </a:rPr>
                      <a:t>1</a:t>
                    </a:r>
                    <a:endParaRPr lang="hu-HU" altLang="hu-HU" sz="2200" dirty="0"/>
                  </a:p>
                </p:txBody>
              </p:sp>
              <p:sp>
                <p:nvSpPr>
                  <p:cNvPr id="52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97" y="7173"/>
                    <a:ext cx="568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Aft>
                        <a:spcPts val="1000"/>
                      </a:spcAft>
                    </a:pPr>
                    <a:r>
                      <a:rPr lang="en-US" altLang="hu-HU" sz="2200" dirty="0">
                        <a:latin typeface="Times New Roman" panose="02020603050405020304" pitchFamily="18" charset="0"/>
                        <a:sym typeface="Symbol" panose="05050102010706020507" pitchFamily="18" charset="2"/>
                      </a:rPr>
                      <a:t>c</a:t>
                    </a:r>
                    <a:r>
                      <a:rPr lang="en-US" altLang="hu-HU" sz="2200" baseline="-25000" dirty="0">
                        <a:latin typeface="Calibri" panose="020F0502020204030204" pitchFamily="34" charset="0"/>
                      </a:rPr>
                      <a:t>2</a:t>
                    </a:r>
                    <a:endParaRPr lang="hu-HU" altLang="hu-HU" sz="2200" dirty="0"/>
                  </a:p>
                </p:txBody>
              </p:sp>
              <p:sp>
                <p:nvSpPr>
                  <p:cNvPr id="53" name="Freeform 24"/>
                  <p:cNvSpPr>
                    <a:spLocks/>
                  </p:cNvSpPr>
                  <p:nvPr/>
                </p:nvSpPr>
                <p:spPr bwMode="auto">
                  <a:xfrm>
                    <a:off x="2592" y="9595"/>
                    <a:ext cx="175" cy="121"/>
                  </a:xfrm>
                  <a:custGeom>
                    <a:avLst/>
                    <a:gdLst>
                      <a:gd name="T0" fmla="*/ 0 w 175"/>
                      <a:gd name="T1" fmla="*/ 0 h 121"/>
                      <a:gd name="T2" fmla="*/ 138 w 175"/>
                      <a:gd name="T3" fmla="*/ 75 h 121"/>
                      <a:gd name="T4" fmla="*/ 175 w 175"/>
                      <a:gd name="T5" fmla="*/ 113 h 121"/>
                      <a:gd name="T6" fmla="*/ 0 60000 65536"/>
                      <a:gd name="T7" fmla="*/ 0 60000 65536"/>
                      <a:gd name="T8" fmla="*/ 0 60000 65536"/>
                      <a:gd name="T9" fmla="*/ 0 w 175"/>
                      <a:gd name="T10" fmla="*/ 0 h 121"/>
                      <a:gd name="T11" fmla="*/ 175 w 175"/>
                      <a:gd name="T12" fmla="*/ 121 h 12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75" h="121">
                        <a:moveTo>
                          <a:pt x="0" y="0"/>
                        </a:moveTo>
                        <a:cubicBezTo>
                          <a:pt x="47" y="28"/>
                          <a:pt x="93" y="45"/>
                          <a:pt x="138" y="75"/>
                        </a:cubicBezTo>
                        <a:cubicBezTo>
                          <a:pt x="153" y="121"/>
                          <a:pt x="137" y="113"/>
                          <a:pt x="175" y="11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54" name="Freeform 25"/>
                  <p:cNvSpPr>
                    <a:spLocks/>
                  </p:cNvSpPr>
                  <p:nvPr/>
                </p:nvSpPr>
                <p:spPr bwMode="auto">
                  <a:xfrm>
                    <a:off x="2838" y="9445"/>
                    <a:ext cx="205" cy="238"/>
                  </a:xfrm>
                  <a:custGeom>
                    <a:avLst/>
                    <a:gdLst>
                      <a:gd name="T0" fmla="*/ 2 w 267"/>
                      <a:gd name="T1" fmla="*/ 41 h 216"/>
                      <a:gd name="T2" fmla="*/ 5 w 267"/>
                      <a:gd name="T3" fmla="*/ 174 h 216"/>
                      <a:gd name="T4" fmla="*/ 5 w 267"/>
                      <a:gd name="T5" fmla="*/ 272 h 216"/>
                      <a:gd name="T6" fmla="*/ 10 w 267"/>
                      <a:gd name="T7" fmla="*/ 370 h 216"/>
                      <a:gd name="T8" fmla="*/ 12 w 267"/>
                      <a:gd name="T9" fmla="*/ 468 h 216"/>
                      <a:gd name="T10" fmla="*/ 16 w 267"/>
                      <a:gd name="T11" fmla="*/ 538 h 216"/>
                      <a:gd name="T12" fmla="*/ 19 w 267"/>
                      <a:gd name="T13" fmla="*/ 569 h 21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67"/>
                      <a:gd name="T22" fmla="*/ 0 h 216"/>
                      <a:gd name="T23" fmla="*/ 267 w 267"/>
                      <a:gd name="T24" fmla="*/ 216 h 21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67" h="216">
                        <a:moveTo>
                          <a:pt x="16" y="15"/>
                        </a:moveTo>
                        <a:cubicBezTo>
                          <a:pt x="50" y="115"/>
                          <a:pt x="0" y="0"/>
                          <a:pt x="66" y="66"/>
                        </a:cubicBezTo>
                        <a:cubicBezTo>
                          <a:pt x="75" y="75"/>
                          <a:pt x="70" y="94"/>
                          <a:pt x="79" y="103"/>
                        </a:cubicBezTo>
                        <a:cubicBezTo>
                          <a:pt x="96" y="120"/>
                          <a:pt x="122" y="126"/>
                          <a:pt x="142" y="141"/>
                        </a:cubicBezTo>
                        <a:cubicBezTo>
                          <a:pt x="156" y="151"/>
                          <a:pt x="165" y="168"/>
                          <a:pt x="179" y="178"/>
                        </a:cubicBezTo>
                        <a:cubicBezTo>
                          <a:pt x="194" y="189"/>
                          <a:pt x="212" y="196"/>
                          <a:pt x="229" y="203"/>
                        </a:cubicBezTo>
                        <a:cubicBezTo>
                          <a:pt x="241" y="208"/>
                          <a:pt x="267" y="216"/>
                          <a:pt x="267" y="21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55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980" y="9333"/>
                    <a:ext cx="284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5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193" y="9153"/>
                    <a:ext cx="355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57" name="Line 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35" y="8973"/>
                    <a:ext cx="426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59" name="Line 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77" y="8973"/>
                    <a:ext cx="497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60" name="Line 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19" y="8793"/>
                    <a:ext cx="568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61" name="Line 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03" y="8433"/>
                    <a:ext cx="284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62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71" y="9513"/>
                    <a:ext cx="142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63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87" y="9333"/>
                    <a:ext cx="284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6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4116" y="8253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65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4" y="8433"/>
                    <a:ext cx="0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2643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Diszkrét eloszlások becslése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hu-HU" sz="2800" dirty="0" smtClean="0"/>
              <a:t>Diszkrét valószínűségi eloszlást becsülni példák alapján egyszerűen leszámlálással tudunk:</a:t>
            </a:r>
            <a:endParaRPr lang="hu-HU" sz="2800" dirty="0"/>
          </a:p>
          <a:p>
            <a:pPr lvl="1"/>
            <a:endParaRPr lang="hu-HU" sz="2400" dirty="0" smtClean="0"/>
          </a:p>
          <a:p>
            <a:pPr lvl="1"/>
            <a:endParaRPr lang="hu-HU" sz="2400" dirty="0" smtClean="0"/>
          </a:p>
          <a:p>
            <a:pPr lvl="1"/>
            <a:endParaRPr lang="hu-HU" sz="2400" dirty="0"/>
          </a:p>
          <a:p>
            <a:pPr lvl="1"/>
            <a:endParaRPr lang="hu-HU" sz="2400" dirty="0"/>
          </a:p>
          <a:p>
            <a:pPr lvl="1"/>
            <a:endParaRPr lang="hu-HU" sz="2400" dirty="0" smtClean="0"/>
          </a:p>
          <a:p>
            <a:pPr lvl="1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=No |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Influenza=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≈ 1/3</a:t>
            </a:r>
          </a:p>
          <a:p>
            <a:r>
              <a:rPr lang="hu-HU" sz="2800" dirty="0" smtClean="0"/>
              <a:t>Ez kevés lehetséges értékre és sok tanítópéldára működik…</a:t>
            </a:r>
          </a:p>
          <a:p>
            <a:pPr lvl="1"/>
            <a:r>
              <a:rPr lang="hu-HU" sz="2400" dirty="0" smtClean="0"/>
              <a:t>Sok érték és/vagy kevés példa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hu-HU" sz="2400" dirty="0" smtClean="0">
                <a:sym typeface="Wingdings" panose="05000000000000000000" pitchFamily="2" charset="2"/>
              </a:rPr>
              <a:t>pontatlan becslések</a:t>
            </a:r>
          </a:p>
          <a:p>
            <a:pPr lvl="1"/>
            <a:r>
              <a:rPr lang="hu-HU" sz="2400" dirty="0" smtClean="0">
                <a:sym typeface="Wingdings" panose="05000000000000000000" pitchFamily="2" charset="2"/>
              </a:rPr>
              <a:t>Kezelhető, de… („</a:t>
            </a:r>
            <a:r>
              <a:rPr lang="hu-HU" sz="2400" dirty="0" err="1" smtClean="0">
                <a:sym typeface="Wingdings" panose="05000000000000000000" pitchFamily="2" charset="2"/>
              </a:rPr>
              <a:t>garbage</a:t>
            </a:r>
            <a:r>
              <a:rPr lang="hu-HU" sz="2400" dirty="0" smtClean="0"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ym typeface="Wingdings" panose="05000000000000000000" pitchFamily="2" charset="2"/>
              </a:rPr>
              <a:t>in</a:t>
            </a:r>
            <a:r>
              <a:rPr lang="hu-HU" sz="2400" dirty="0" smtClean="0">
                <a:sym typeface="Wingdings" panose="05000000000000000000" pitchFamily="2" charset="2"/>
              </a:rPr>
              <a:t>, </a:t>
            </a:r>
            <a:r>
              <a:rPr lang="hu-HU" sz="2400" dirty="0" err="1" smtClean="0">
                <a:sym typeface="Wingdings" panose="05000000000000000000" pitchFamily="2" charset="2"/>
              </a:rPr>
              <a:t>garbage</a:t>
            </a:r>
            <a:r>
              <a:rPr lang="hu-HU" sz="2400" dirty="0" smtClean="0">
                <a:sym typeface="Wingdings" panose="05000000000000000000" pitchFamily="2" charset="2"/>
              </a:rPr>
              <a:t> out”)</a:t>
            </a:r>
          </a:p>
          <a:p>
            <a:pPr lvl="1"/>
            <a:endParaRPr lang="hu-HU" sz="2400" dirty="0"/>
          </a:p>
          <a:p>
            <a:endParaRPr lang="hu-HU" sz="28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780454"/>
              </p:ext>
            </p:extLst>
          </p:nvPr>
        </p:nvGraphicFramePr>
        <p:xfrm>
          <a:off x="2135560" y="2204864"/>
          <a:ext cx="8064896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Fever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Joint</a:t>
                      </a:r>
                      <a:r>
                        <a:rPr lang="hu-HU" dirty="0" smtClean="0"/>
                        <a:t>_</a:t>
                      </a:r>
                      <a:r>
                        <a:rPr lang="hu-HU" dirty="0" err="1" smtClean="0"/>
                        <a:t>pain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Cough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FF00"/>
                          </a:solidFill>
                        </a:rPr>
                        <a:t>Influenza</a:t>
                      </a:r>
                      <a:endParaRPr lang="hu-H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38.2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Yes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Yes</a:t>
                      </a:r>
                      <a:endParaRPr lang="hu-H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36.7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Yes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Dry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No</a:t>
                      </a:r>
                      <a:endParaRPr lang="hu-H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41.2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Wet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Yes</a:t>
                      </a:r>
                      <a:endParaRPr lang="hu-H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38.5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Yes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Dry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Yes</a:t>
                      </a:r>
                      <a:endParaRPr lang="hu-H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37.2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No</a:t>
                      </a:r>
                      <a:endParaRPr lang="hu-H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3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err="1" smtClean="0"/>
              <a:t>Bayes</a:t>
            </a:r>
            <a:r>
              <a:rPr lang="hu-HU" dirty="0" smtClean="0"/>
              <a:t> döntés folytonos jellemzők mellett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hu-HU" sz="2800" dirty="0" smtClean="0"/>
              <a:t>Folytonos </a:t>
            </a:r>
            <a:r>
              <a:rPr lang="hu-HU" sz="2800" dirty="0"/>
              <a:t>jellemzők esetén általában feltesszük, hogy az eloszlás valamilyen folytonos görbével írható </a:t>
            </a:r>
            <a:r>
              <a:rPr lang="hu-HU" sz="2800" dirty="0" smtClean="0"/>
              <a:t>le.</a:t>
            </a:r>
          </a:p>
          <a:p>
            <a:pPr lvl="1"/>
            <a:r>
              <a:rPr lang="hu-HU" sz="2400" dirty="0" smtClean="0"/>
              <a:t>Leggyakrabban </a:t>
            </a:r>
            <a:r>
              <a:rPr lang="hu-HU" sz="2400" dirty="0"/>
              <a:t>a normális </a:t>
            </a:r>
            <a:r>
              <a:rPr lang="hu-HU" sz="2400" dirty="0" smtClean="0"/>
              <a:t>(Gauss</a:t>
            </a:r>
            <a:r>
              <a:rPr lang="hu-HU" sz="2400" dirty="0"/>
              <a:t>) eloszlást használjuk </a:t>
            </a:r>
            <a:r>
              <a:rPr lang="hu-HU" sz="2400" dirty="0" smtClean="0"/>
              <a:t>erre a célra</a:t>
            </a:r>
            <a:endParaRPr lang="hu-HU" sz="2400" dirty="0"/>
          </a:p>
          <a:p>
            <a:pPr lvl="1"/>
            <a:r>
              <a:rPr lang="hu-HU" sz="2400" dirty="0"/>
              <a:t>Egyváltozós </a:t>
            </a:r>
            <a:r>
              <a:rPr lang="hu-HU" sz="2400" dirty="0" smtClean="0"/>
              <a:t>Gauss-eloszlás</a:t>
            </a:r>
            <a:r>
              <a:rPr lang="en-US" sz="2400" dirty="0"/>
              <a:t>:</a:t>
            </a:r>
            <a:endParaRPr lang="hu-HU" sz="2400" dirty="0"/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pPr lvl="1"/>
            <a:r>
              <a:rPr lang="hu-HU" sz="2400" dirty="0"/>
              <a:t>Többváltozós </a:t>
            </a:r>
            <a:r>
              <a:rPr lang="hu-HU" sz="2400" dirty="0" smtClean="0"/>
              <a:t>Gauss-eloszlás</a:t>
            </a:r>
            <a:r>
              <a:rPr lang="en-US" sz="2400" dirty="0" smtClean="0"/>
              <a:t>:</a:t>
            </a:r>
            <a:endParaRPr lang="hu-HU" sz="2400" dirty="0"/>
          </a:p>
          <a:p>
            <a:endParaRPr lang="hu-HU" sz="2800" dirty="0"/>
          </a:p>
        </p:txBody>
      </p:sp>
      <p:pic>
        <p:nvPicPr>
          <p:cNvPr id="4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636912"/>
            <a:ext cx="309562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750284"/>
            <a:ext cx="30861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51" y="3140968"/>
            <a:ext cx="4320059" cy="152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44" y="5085184"/>
            <a:ext cx="603179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3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Szintvonalak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247040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/>
              <a:t>kétváltozós eloszlásokat szintvonalakkal (is) fogjuk ábrázolni</a:t>
            </a:r>
          </a:p>
          <a:p>
            <a:endParaRPr lang="hu-H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844824"/>
            <a:ext cx="6408712" cy="431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1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err="1"/>
              <a:t>Kovarianciamátrix</a:t>
            </a:r>
            <a:r>
              <a:rPr lang="hu-HU" dirty="0"/>
              <a:t> </a:t>
            </a:r>
            <a:r>
              <a:rPr lang="hu-HU" dirty="0" smtClean="0"/>
              <a:t>- </a:t>
            </a:r>
            <a:r>
              <a:rPr lang="hu-HU" dirty="0"/>
              <a:t>példák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9" y="1268760"/>
            <a:ext cx="6062465" cy="4525963"/>
          </a:xfrm>
        </p:spPr>
        <p:txBody>
          <a:bodyPr/>
          <a:lstStyle/>
          <a:p>
            <a:r>
              <a:rPr lang="hu-HU" sz="2800" b="1" dirty="0" smtClean="0"/>
              <a:t>Diagonális</a:t>
            </a:r>
            <a:r>
              <a:rPr lang="hu-HU" sz="2800" dirty="0" smtClean="0"/>
              <a:t> </a:t>
            </a:r>
            <a:r>
              <a:rPr lang="hu-HU" sz="2800" dirty="0" err="1"/>
              <a:t>kovarianciamátrix</a:t>
            </a:r>
            <a:r>
              <a:rPr lang="hu-HU" sz="2800" dirty="0"/>
              <a:t> </a:t>
            </a:r>
            <a:r>
              <a:rPr lang="hu-HU" sz="2800" b="1" dirty="0"/>
              <a:t>azonos szórással</a:t>
            </a:r>
            <a:r>
              <a:rPr lang="hu-HU" sz="2800" dirty="0"/>
              <a:t> a két változóra</a:t>
            </a:r>
          </a:p>
          <a:p>
            <a:pPr lvl="1"/>
            <a:r>
              <a:rPr lang="hu-HU" sz="2400" dirty="0"/>
              <a:t>A szintvonalak körök</a:t>
            </a:r>
          </a:p>
          <a:p>
            <a:r>
              <a:rPr lang="hu-HU" sz="2800" b="1" dirty="0"/>
              <a:t>Diagonális</a:t>
            </a:r>
            <a:r>
              <a:rPr lang="hu-HU" sz="2800" dirty="0"/>
              <a:t> </a:t>
            </a:r>
            <a:r>
              <a:rPr lang="hu-HU" sz="2800" dirty="0" err="1"/>
              <a:t>kovarianciamátrix</a:t>
            </a:r>
            <a:r>
              <a:rPr lang="hu-HU" sz="2800" dirty="0"/>
              <a:t> </a:t>
            </a:r>
            <a:r>
              <a:rPr lang="hu-HU" sz="2800" b="1" dirty="0"/>
              <a:t>eltérő szórással</a:t>
            </a:r>
          </a:p>
          <a:p>
            <a:pPr lvl="1"/>
            <a:r>
              <a:rPr lang="hu-HU" sz="2400" dirty="0"/>
              <a:t>A tengelyek mentén „nyújtott” körök</a:t>
            </a:r>
          </a:p>
          <a:p>
            <a:r>
              <a:rPr lang="hu-HU" sz="2800" b="1" dirty="0" err="1"/>
              <a:t>Nemdiagonális</a:t>
            </a:r>
            <a:r>
              <a:rPr lang="hu-HU" sz="2800" b="1" dirty="0"/>
              <a:t> </a:t>
            </a:r>
            <a:r>
              <a:rPr lang="hu-HU" sz="2800" dirty="0" err="1"/>
              <a:t>kovarianciamátrix</a:t>
            </a:r>
            <a:endParaRPr lang="hu-HU" sz="2800" dirty="0"/>
          </a:p>
          <a:p>
            <a:pPr lvl="1"/>
            <a:r>
              <a:rPr lang="hu-HU" sz="2400" dirty="0"/>
              <a:t>Nyújtást és elforgatást is lehetővé tesz</a:t>
            </a:r>
          </a:p>
          <a:p>
            <a:endParaRPr lang="hu-H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340" y="1209599"/>
            <a:ext cx="19716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www.byclb.com/TR/Tutorials/neural_networks/Ch_4_dosyalar/image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340" y="2973907"/>
            <a:ext cx="17780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s://www.byclb.com/TR/Tutorials/neural_networks/Ch_4_dosyalar/image0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424" y="4869160"/>
            <a:ext cx="19986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502" y="1645787"/>
            <a:ext cx="2133898" cy="8230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6160" y="3215892"/>
            <a:ext cx="2042445" cy="86118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7443" y="4869160"/>
            <a:ext cx="3025562" cy="86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Döntési felületek normális eloszlás esetén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03024" cy="4525963"/>
          </a:xfrm>
        </p:spPr>
        <p:txBody>
          <a:bodyPr/>
          <a:lstStyle/>
          <a:p>
            <a:r>
              <a:rPr lang="hu-HU" sz="2800" dirty="0"/>
              <a:t>Az egyszerűség kedvéért </a:t>
            </a:r>
            <a:r>
              <a:rPr lang="hu-HU" sz="2800" dirty="0" smtClean="0"/>
              <a:t>feltesszük, </a:t>
            </a:r>
            <a:r>
              <a:rPr lang="hu-HU" sz="2800" dirty="0"/>
              <a:t>hogy csak két </a:t>
            </a:r>
            <a:r>
              <a:rPr lang="hu-HU" sz="2800" dirty="0" smtClean="0"/>
              <a:t>osztályunk </a:t>
            </a:r>
            <a:r>
              <a:rPr lang="hu-HU" sz="2800" dirty="0"/>
              <a:t>van</a:t>
            </a:r>
          </a:p>
          <a:p>
            <a:r>
              <a:rPr lang="hu-HU" sz="2800" dirty="0"/>
              <a:t>És azt is feltesszük, hogy az eloszlásuk normális eloszlás</a:t>
            </a:r>
          </a:p>
          <a:p>
            <a:r>
              <a:rPr lang="hu-HU" sz="2800" dirty="0"/>
              <a:t>A döntési szabályhoz ez kell: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|x) = p(x|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· P(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hu-HU" sz="2400" dirty="0" smtClean="0"/>
              <a:t>…és azt az osztályt választjuk, amelyre ez maximális</a:t>
            </a:r>
          </a:p>
          <a:p>
            <a:pPr lvl="1"/>
            <a:r>
              <a:rPr lang="hu-HU" sz="2400" dirty="0" smtClean="0"/>
              <a:t>Vegyük észre, hogy </a:t>
            </a:r>
            <a:r>
              <a:rPr lang="hu-HU" sz="2400" dirty="0"/>
              <a:t>adott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dirty="0"/>
              <a:t> esetén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p(x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/>
              <a:t> </a:t>
            </a:r>
            <a:r>
              <a:rPr lang="hu-HU" sz="2400" dirty="0" smtClean="0"/>
              <a:t>konstans</a:t>
            </a:r>
            <a:r>
              <a:rPr lang="hu-HU" sz="2400" dirty="0"/>
              <a:t>, tehát </a:t>
            </a:r>
            <a:r>
              <a:rPr lang="hu-HU" sz="2400" b="1" dirty="0"/>
              <a:t>nem befolyásolja </a:t>
            </a:r>
            <a:r>
              <a:rPr lang="hu-HU" sz="2400" dirty="0"/>
              <a:t>az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/>
              <a:t>-re maximalizálást</a:t>
            </a:r>
          </a:p>
          <a:p>
            <a:pPr lvl="1"/>
            <a:r>
              <a:rPr lang="hu-HU" sz="2400" dirty="0" smtClean="0"/>
              <a:t>Ugyanígy valamilyen monoton transzformáció sem</a:t>
            </a:r>
          </a:p>
          <a:p>
            <a:pPr lvl="1"/>
            <a:r>
              <a:rPr lang="hu-HU" sz="2400" dirty="0" smtClean="0"/>
              <a:t>…például ha </a:t>
            </a:r>
            <a:r>
              <a:rPr lang="hu-HU" sz="2400" dirty="0"/>
              <a:t>logaritmust </a:t>
            </a:r>
            <a:r>
              <a:rPr lang="hu-HU" sz="2400" dirty="0" smtClean="0"/>
              <a:t>veszünk</a:t>
            </a:r>
            <a:endParaRPr lang="hu-HU" sz="24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0229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/>
              <a:t>Döntési felületek normális eloszlás esetén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294712" cy="4525963"/>
          </a:xfrm>
        </p:spPr>
        <p:txBody>
          <a:bodyPr/>
          <a:lstStyle/>
          <a:p>
            <a:r>
              <a:rPr lang="hu-HU" sz="2800" dirty="0" smtClean="0"/>
              <a:t>(</a:t>
            </a:r>
            <a:r>
              <a:rPr lang="hu-HU" sz="2800" dirty="0" err="1" smtClean="0"/>
              <a:t>Recap</a:t>
            </a:r>
            <a:r>
              <a:rPr lang="hu-HU" sz="2800" dirty="0" smtClean="0"/>
              <a:t>: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|x) = p(x|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· P(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r>
              <a:rPr lang="hu-HU" sz="2800" dirty="0" smtClean="0"/>
              <a:t> )</a:t>
            </a:r>
            <a:endParaRPr lang="hu-HU" sz="2800" dirty="0"/>
          </a:p>
          <a:p>
            <a:r>
              <a:rPr lang="hu-HU" sz="2800" dirty="0" smtClean="0"/>
              <a:t>Használhatjuk </a:t>
            </a:r>
            <a:r>
              <a:rPr lang="hu-HU" sz="2800" dirty="0"/>
              <a:t>az alábbi </a:t>
            </a:r>
            <a:r>
              <a:rPr lang="hu-HU" sz="2800" dirty="0" smtClean="0"/>
              <a:t>diszkrimináns</a:t>
            </a:r>
            <a:r>
              <a:rPr lang="en-US" sz="2800" dirty="0" smtClean="0"/>
              <a:t>-</a:t>
            </a:r>
            <a:r>
              <a:rPr lang="hu-HU" sz="2800" dirty="0" smtClean="0"/>
              <a:t>függvényt</a:t>
            </a:r>
            <a:r>
              <a:rPr lang="hu-HU" sz="2800" dirty="0"/>
              <a:t>: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(x) =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(p(x|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· P(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 smtClean="0"/>
              <a:t>)</a:t>
            </a:r>
            <a:endParaRPr lang="hu-HU" sz="2800" dirty="0"/>
          </a:p>
          <a:p>
            <a:pPr lvl="1"/>
            <a:r>
              <a:rPr lang="hu-HU" sz="2400" dirty="0"/>
              <a:t>ahol</a:t>
            </a:r>
          </a:p>
          <a:p>
            <a:endParaRPr lang="hu-HU" sz="2800" dirty="0"/>
          </a:p>
          <a:p>
            <a:endParaRPr lang="hu-HU" sz="2800" dirty="0"/>
          </a:p>
          <a:p>
            <a:r>
              <a:rPr lang="hu-HU" sz="2800" dirty="0"/>
              <a:t>Mindezt összerakva:</a:t>
            </a:r>
          </a:p>
          <a:p>
            <a:endParaRPr lang="hu-HU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44173"/>
              </p:ext>
            </p:extLst>
          </p:nvPr>
        </p:nvGraphicFramePr>
        <p:xfrm>
          <a:off x="1906588" y="2979738"/>
          <a:ext cx="5497512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6" name="Equation" r:id="rId3" imgW="2336760" imgH="469800" progId="Equation.3">
                  <p:embed/>
                </p:oleObj>
              </mc:Choice>
              <mc:Fallback>
                <p:oleObj name="Equation" r:id="rId3" imgW="2336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2979738"/>
                        <a:ext cx="5497512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76035"/>
              </p:ext>
            </p:extLst>
          </p:nvPr>
        </p:nvGraphicFramePr>
        <p:xfrm>
          <a:off x="1955800" y="4803775"/>
          <a:ext cx="798988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" name="Equation" r:id="rId5" imgW="3898800" imgH="393480" progId="Equation.3">
                  <p:embed/>
                </p:oleObj>
              </mc:Choice>
              <mc:Fallback>
                <p:oleObj name="Equation" r:id="rId5" imgW="3898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4803775"/>
                        <a:ext cx="7989888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837" y="1215128"/>
            <a:ext cx="3133725" cy="11049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762" y="2441153"/>
            <a:ext cx="4495800" cy="11811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706" y="1894631"/>
            <a:ext cx="2133898" cy="82307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Speciális eset </a:t>
            </a:r>
            <a:r>
              <a:rPr lang="en-US" dirty="0" smtClean="0"/>
              <a:t>#</a:t>
            </a:r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hu-HU" sz="2800" dirty="0" smtClean="0"/>
              <a:t>Tegyük fel, </a:t>
            </a:r>
            <a:r>
              <a:rPr lang="hu-HU" sz="2800" dirty="0"/>
              <a:t>hogy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/>
              <a:t> </a:t>
            </a:r>
            <a:r>
              <a:rPr lang="hu-HU" sz="2800" dirty="0" smtClean="0"/>
              <a:t>(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/>
              <a:t>: </a:t>
            </a:r>
            <a:r>
              <a:rPr lang="hu-HU" sz="2800" dirty="0" smtClean="0"/>
              <a:t>egységmátrix</a:t>
            </a:r>
            <a:r>
              <a:rPr lang="hu-HU" sz="2800" dirty="0" smtClean="0"/>
              <a:t>) </a:t>
            </a:r>
            <a:r>
              <a:rPr lang="hu-HU" sz="2800" b="1" dirty="0"/>
              <a:t>mindkét </a:t>
            </a:r>
            <a:r>
              <a:rPr lang="hu-HU" sz="2800" b="1" dirty="0" smtClean="0"/>
              <a:t>osztályra</a:t>
            </a:r>
            <a:endParaRPr lang="en-US" sz="2800" b="1" dirty="0" smtClean="0"/>
          </a:p>
          <a:p>
            <a:pPr lvl="1"/>
            <a:r>
              <a:rPr lang="hu-HU" sz="2400" dirty="0" smtClean="0"/>
              <a:t>„diagonális </a:t>
            </a:r>
            <a:r>
              <a:rPr lang="hu-HU" sz="2400" dirty="0" err="1" smtClean="0"/>
              <a:t>kovarianciamátrix</a:t>
            </a:r>
            <a:r>
              <a:rPr lang="hu-HU" sz="2400" dirty="0" smtClean="0"/>
              <a:t> azonos szórással”</a:t>
            </a:r>
          </a:p>
          <a:p>
            <a:pPr lvl="1"/>
            <a:r>
              <a:rPr lang="hu-HU" sz="2400" dirty="0" smtClean="0"/>
              <a:t>Ráadásul a szórás minden (mindkét) osztályra megegyezik!</a:t>
            </a:r>
            <a:endParaRPr lang="hu-HU" sz="2800" dirty="0" smtClean="0"/>
          </a:p>
          <a:p>
            <a:r>
              <a:rPr lang="hu-HU" sz="2800" dirty="0" smtClean="0"/>
              <a:t>Ekkor</a:t>
            </a:r>
            <a:endParaRPr lang="hu-HU" sz="2800" dirty="0"/>
          </a:p>
          <a:p>
            <a:endParaRPr lang="en-US" sz="2800" dirty="0" smtClean="0"/>
          </a:p>
          <a:p>
            <a:endParaRPr lang="hu-HU" sz="2800" dirty="0"/>
          </a:p>
          <a:p>
            <a:r>
              <a:rPr lang="hu-HU" sz="2800" dirty="0"/>
              <a:t>Amelyből törölhető:</a:t>
            </a:r>
          </a:p>
          <a:p>
            <a:pPr lvl="1"/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/>
              <a:t>, </a:t>
            </a:r>
            <a:r>
              <a:rPr lang="hu-HU" sz="2400" dirty="0"/>
              <a:t>mivel mindkét osztályra ugyanaz, ezért nem befolyásolja a döntést</a:t>
            </a:r>
          </a:p>
          <a:p>
            <a:pPr lvl="1"/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hu-HU" sz="2400" dirty="0" smtClean="0"/>
              <a:t> </a:t>
            </a:r>
            <a:r>
              <a:rPr lang="hu-HU" sz="2400" dirty="0"/>
              <a:t>konstans, törlése a döntést szintén nem befolyásolja</a:t>
            </a:r>
          </a:p>
          <a:p>
            <a:endParaRPr lang="hu-HU" sz="28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741776"/>
              </p:ext>
            </p:extLst>
          </p:nvPr>
        </p:nvGraphicFramePr>
        <p:xfrm>
          <a:off x="1559496" y="3285034"/>
          <a:ext cx="7375705" cy="79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" name="Equation" r:id="rId4" imgW="4003022" imgH="400302" progId="Equation.3">
                  <p:embed/>
                </p:oleObj>
              </mc:Choice>
              <mc:Fallback>
                <p:oleObj name="Equation" r:id="rId4" imgW="4003022" imgH="4003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496" y="3285034"/>
                        <a:ext cx="7375705" cy="79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706" y="2996952"/>
            <a:ext cx="19716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0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Speciális eset </a:t>
            </a:r>
            <a:r>
              <a:rPr lang="en-US" dirty="0" smtClean="0"/>
              <a:t>#1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endParaRPr lang="hu-HU" sz="2800" dirty="0" smtClean="0"/>
          </a:p>
          <a:p>
            <a:pPr lvl="1"/>
            <a:endParaRPr lang="hu-HU" sz="2400" dirty="0"/>
          </a:p>
          <a:p>
            <a:r>
              <a:rPr lang="en-US" sz="2800" dirty="0" smtClean="0"/>
              <a:t>A </a:t>
            </a:r>
            <a:r>
              <a:rPr lang="en-US" sz="2800" dirty="0" err="1" smtClean="0"/>
              <a:t>megmaradó</a:t>
            </a:r>
            <a:r>
              <a:rPr lang="en-US" sz="2800" dirty="0" smtClean="0"/>
              <a:t> </a:t>
            </a:r>
            <a:r>
              <a:rPr lang="en-US" sz="2800" dirty="0" err="1"/>
              <a:t>komponensek</a:t>
            </a:r>
            <a:r>
              <a:rPr lang="en-US" sz="2800" dirty="0"/>
              <a:t> </a:t>
            </a:r>
            <a:r>
              <a:rPr lang="en-US" sz="2800" dirty="0" err="1"/>
              <a:t>így</a:t>
            </a:r>
            <a:r>
              <a:rPr lang="en-US" sz="2800" dirty="0"/>
              <a:t> </a:t>
            </a:r>
            <a:r>
              <a:rPr lang="en-US" sz="2800" dirty="0" err="1"/>
              <a:t>redukálódnak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Mivel</a:t>
            </a:r>
            <a:r>
              <a:rPr lang="en-US" sz="2800" dirty="0"/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/>
              <a:t> </a:t>
            </a:r>
            <a:r>
              <a:rPr lang="en-US" sz="2800" dirty="0" err="1" smtClean="0"/>
              <a:t>sem</a:t>
            </a:r>
            <a:r>
              <a:rPr lang="en-US" sz="2800" dirty="0" smtClean="0"/>
              <a:t> </a:t>
            </a:r>
            <a:r>
              <a:rPr lang="hu-HU" sz="2800" dirty="0" smtClean="0"/>
              <a:t>függ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err="1" smtClean="0"/>
              <a:t>-től</a:t>
            </a:r>
            <a:r>
              <a:rPr lang="en-US" sz="2800" dirty="0" smtClean="0"/>
              <a:t>, </a:t>
            </a:r>
            <a:r>
              <a:rPr lang="en-US" sz="2800" dirty="0" err="1"/>
              <a:t>ezért</a:t>
            </a:r>
            <a:r>
              <a:rPr lang="en-US" sz="2800" dirty="0"/>
              <a:t> a </a:t>
            </a:r>
            <a:r>
              <a:rPr lang="en-US" sz="2800" dirty="0" err="1"/>
              <a:t>diszkriminánsfüggvény</a:t>
            </a:r>
            <a:r>
              <a:rPr lang="en-US" sz="2800" dirty="0"/>
              <a:t> a </a:t>
            </a:r>
            <a:r>
              <a:rPr lang="en-US" sz="2800" b="1" dirty="0" err="1"/>
              <a:t>várható</a:t>
            </a:r>
            <a:r>
              <a:rPr lang="en-US" sz="2800" b="1" dirty="0"/>
              <a:t> </a:t>
            </a:r>
            <a:r>
              <a:rPr lang="en-US" sz="2800" b="1" dirty="0" err="1"/>
              <a:t>értékektől</a:t>
            </a:r>
            <a:r>
              <a:rPr lang="en-US" sz="2800" b="1" dirty="0"/>
              <a:t> </a:t>
            </a:r>
            <a:r>
              <a:rPr lang="en-US" sz="2800" b="1" dirty="0" err="1"/>
              <a:t>vett</a:t>
            </a:r>
            <a:r>
              <a:rPr lang="en-US" sz="2800" b="1" dirty="0"/>
              <a:t> </a:t>
            </a:r>
            <a:r>
              <a:rPr lang="en-US" sz="2800" b="1" dirty="0" err="1"/>
              <a:t>euklideszi</a:t>
            </a:r>
            <a:r>
              <a:rPr lang="en-US" sz="2800" b="1" dirty="0"/>
              <a:t> </a:t>
            </a:r>
            <a:r>
              <a:rPr lang="en-US" sz="2800" b="1" dirty="0" err="1"/>
              <a:t>távolságra</a:t>
            </a:r>
            <a:r>
              <a:rPr lang="en-US" sz="2800" dirty="0"/>
              <a:t> </a:t>
            </a:r>
            <a:r>
              <a:rPr lang="en-US" sz="2800" dirty="0" err="1" smtClean="0"/>
              <a:t>redukálódik</a:t>
            </a:r>
            <a:endParaRPr lang="hu-HU" sz="2800" dirty="0" smtClean="0"/>
          </a:p>
          <a:p>
            <a:endParaRPr lang="hu-HU" sz="2800" dirty="0" smtClean="0"/>
          </a:p>
          <a:p>
            <a:endParaRPr lang="hu-HU" sz="2800" dirty="0"/>
          </a:p>
          <a:p>
            <a:pPr lvl="1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/>
              <a:t> </a:t>
            </a:r>
            <a:r>
              <a:rPr lang="en-US" sz="2400" dirty="0" err="1"/>
              <a:t>szerepéről</a:t>
            </a:r>
            <a:r>
              <a:rPr lang="en-US" sz="2400" dirty="0"/>
              <a:t> </a:t>
            </a:r>
            <a:r>
              <a:rPr lang="en-US" sz="2400" dirty="0" err="1"/>
              <a:t>később</a:t>
            </a:r>
            <a:r>
              <a:rPr lang="en-US" sz="2400" dirty="0"/>
              <a:t> </a:t>
            </a:r>
            <a:r>
              <a:rPr lang="en-US" sz="2400" dirty="0" err="1" smtClean="0"/>
              <a:t>beszélünk</a:t>
            </a:r>
            <a:endParaRPr lang="en-US" sz="2400" dirty="0"/>
          </a:p>
          <a:p>
            <a:endParaRPr lang="hu-HU" sz="2800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42023"/>
              </p:ext>
            </p:extLst>
          </p:nvPr>
        </p:nvGraphicFramePr>
        <p:xfrm>
          <a:off x="2705100" y="2870200"/>
          <a:ext cx="43688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" name="Equation" r:id="rId3" imgW="2336760" imgH="419040" progId="Equation.3">
                  <p:embed/>
                </p:oleObj>
              </mc:Choice>
              <mc:Fallback>
                <p:oleObj name="Equation" r:id="rId3" imgW="2336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870200"/>
                        <a:ext cx="43688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440886"/>
              </p:ext>
            </p:extLst>
          </p:nvPr>
        </p:nvGraphicFramePr>
        <p:xfrm>
          <a:off x="2720975" y="4737100"/>
          <a:ext cx="36766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9" name="Equation" r:id="rId5" imgW="1815840" imgH="419040" progId="Equation.3">
                  <p:embed/>
                </p:oleObj>
              </mc:Choice>
              <mc:Fallback>
                <p:oleObj name="Equation" r:id="rId5" imgW="1815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4737100"/>
                        <a:ext cx="367665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392340"/>
              </p:ext>
            </p:extLst>
          </p:nvPr>
        </p:nvGraphicFramePr>
        <p:xfrm>
          <a:off x="1512888" y="1277938"/>
          <a:ext cx="71818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0" name="Equation" r:id="rId7" imgW="3898800" imgH="393480" progId="Equation.3">
                  <p:embed/>
                </p:oleObj>
              </mc:Choice>
              <mc:Fallback>
                <p:oleObj name="Equation" r:id="rId7" imgW="3898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1277938"/>
                        <a:ext cx="7181850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gyenes összekötő 7"/>
          <p:cNvCxnSpPr/>
          <p:nvPr/>
        </p:nvCxnSpPr>
        <p:spPr>
          <a:xfrm>
            <a:off x="5231903" y="1268760"/>
            <a:ext cx="792089" cy="7956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6615500" y="1313801"/>
            <a:ext cx="792088" cy="7412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H="1">
            <a:off x="6615500" y="1313801"/>
            <a:ext cx="792088" cy="7412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H="1">
            <a:off x="5231903" y="1313801"/>
            <a:ext cx="792090" cy="7505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2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27" y="2852936"/>
            <a:ext cx="4336226" cy="312742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Statisztikai alakfelismerés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646640" cy="4525963"/>
          </a:xfrm>
        </p:spPr>
        <p:txBody>
          <a:bodyPr/>
          <a:lstStyle/>
          <a:p>
            <a:r>
              <a:rPr lang="hu-HU" sz="2800" dirty="0" smtClean="0"/>
              <a:t>Az </a:t>
            </a:r>
            <a:r>
              <a:rPr lang="hu-HU" sz="2800" dirty="0"/>
              <a:t>osztályozási feladat legnépszerűbb megközelítése</a:t>
            </a:r>
          </a:p>
          <a:p>
            <a:pPr lvl="1"/>
            <a:r>
              <a:rPr lang="hu-HU" sz="2400" dirty="0"/>
              <a:t>Szilárd matematikai (statisztikai) háttérrel rendelkezik</a:t>
            </a:r>
          </a:p>
          <a:p>
            <a:pPr lvl="1"/>
            <a:r>
              <a:rPr lang="hu-HU" sz="2400" dirty="0"/>
              <a:t>De </a:t>
            </a:r>
            <a:r>
              <a:rPr lang="en-US" sz="2400" dirty="0" smtClean="0"/>
              <a:t>a </a:t>
            </a:r>
            <a:r>
              <a:rPr lang="hu-HU" sz="2400" dirty="0" smtClean="0"/>
              <a:t>gyakorlatban </a:t>
            </a:r>
            <a:r>
              <a:rPr lang="hu-HU" sz="2400" dirty="0"/>
              <a:t>is használható megoldást kínál</a:t>
            </a:r>
          </a:p>
          <a:p>
            <a:r>
              <a:rPr lang="hu-HU" sz="2800" dirty="0"/>
              <a:t>Az osztályozási feladat szokásos megfogalmazásából indulunk ki</a:t>
            </a:r>
          </a:p>
          <a:p>
            <a:pPr lvl="1"/>
            <a:r>
              <a:rPr lang="hu-HU" sz="2400" dirty="0"/>
              <a:t>Osztályozandó </a:t>
            </a:r>
            <a:r>
              <a:rPr lang="hu-HU" sz="2400" dirty="0" smtClean="0"/>
              <a:t>objektumok</a:t>
            </a:r>
            <a:r>
              <a:rPr lang="en-US" sz="2400" dirty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hu-HU" sz="2400" dirty="0" smtClean="0"/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dirty="0"/>
              <a:t> jellemzővektor</a:t>
            </a:r>
          </a:p>
          <a:p>
            <a:pPr lvl="1"/>
            <a:r>
              <a:rPr lang="hu-HU" sz="2400" dirty="0"/>
              <a:t>Cél: az objektumok (jellemzővektorok) besorolása a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hu-HU" sz="2400" dirty="0" smtClean="0"/>
              <a:t> </a:t>
            </a:r>
            <a:r>
              <a:rPr lang="hu-HU" sz="2400" dirty="0"/>
              <a:t>osztályok </a:t>
            </a:r>
            <a:r>
              <a:rPr lang="hu-HU" sz="2400" dirty="0" smtClean="0"/>
              <a:t>egyikébe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727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www.byclb.com/TR/Tutorials/neural_networks/Ch_4_dosyalar/image0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780928"/>
            <a:ext cx="410368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Speciális eset</a:t>
            </a:r>
            <a:r>
              <a:rPr lang="en-US" dirty="0" smtClean="0"/>
              <a:t> #</a:t>
            </a:r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hu-HU" sz="2800" dirty="0" smtClean="0"/>
              <a:t>Hogy </a:t>
            </a:r>
            <a:r>
              <a:rPr lang="hu-HU" sz="2800" dirty="0"/>
              <a:t>néznek ki az eloszlások és a döntési felület 2D esetén?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hu-HU" sz="2400" dirty="0" smtClean="0"/>
              <a:t>Tovább </a:t>
            </a:r>
            <a:r>
              <a:rPr lang="hu-HU" sz="2400" dirty="0"/>
              <a:t>bontva a </a:t>
            </a:r>
            <a:r>
              <a:rPr lang="hu-HU" sz="2400" dirty="0" err="1" smtClean="0"/>
              <a:t>diszkimináns</a:t>
            </a:r>
            <a:r>
              <a:rPr lang="en-US" sz="2400" dirty="0" smtClean="0"/>
              <a:t>-</a:t>
            </a:r>
            <a:r>
              <a:rPr lang="hu-HU" sz="2400" dirty="0" smtClean="0"/>
              <a:t>függvényt</a:t>
            </a:r>
            <a:r>
              <a:rPr lang="hu-HU" sz="2400" dirty="0" smtClean="0"/>
              <a:t>, azt </a:t>
            </a:r>
            <a:r>
              <a:rPr lang="hu-HU" sz="2400" dirty="0"/>
              <a:t>kapjuk, hogy: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err="1"/>
              <a:t>Mivel</a:t>
            </a:r>
            <a:r>
              <a:rPr lang="en-US" sz="2400" dirty="0"/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/>
              <a:t>-től</a:t>
            </a:r>
            <a:r>
              <a:rPr lang="en-US" sz="2400" dirty="0"/>
              <a:t> </a:t>
            </a:r>
            <a:r>
              <a:rPr lang="en-US" sz="2400" dirty="0" err="1"/>
              <a:t>független</a:t>
            </a:r>
            <a:r>
              <a:rPr lang="en-US" sz="2400" dirty="0"/>
              <a:t>, </a:t>
            </a:r>
            <a:r>
              <a:rPr lang="en-US" sz="2400" dirty="0" err="1" smtClean="0"/>
              <a:t>eldobhatjuk</a:t>
            </a:r>
            <a:r>
              <a:rPr lang="en-US" sz="2400" dirty="0" smtClean="0"/>
              <a:t>:</a:t>
            </a:r>
            <a:endParaRPr lang="en-US" sz="2400" baseline="30000" dirty="0" smtClean="0"/>
          </a:p>
          <a:p>
            <a:endParaRPr lang="hu-HU" sz="2800" dirty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095845"/>
              </p:ext>
            </p:extLst>
          </p:nvPr>
        </p:nvGraphicFramePr>
        <p:xfrm>
          <a:off x="1446213" y="5256213"/>
          <a:ext cx="44227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2" name="Equation" r:id="rId4" imgW="2247840" imgH="393480" progId="Equation.3">
                  <p:embed/>
                </p:oleObj>
              </mc:Choice>
              <mc:Fallback>
                <p:oleObj name="Equation" r:id="rId4" imgW="2247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5256213"/>
                        <a:ext cx="44227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728329"/>
              </p:ext>
            </p:extLst>
          </p:nvPr>
        </p:nvGraphicFramePr>
        <p:xfrm>
          <a:off x="1428750" y="1690688"/>
          <a:ext cx="367665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3" name="Equation" r:id="rId6" imgW="1815840" imgH="419040" progId="Equation.3">
                  <p:embed/>
                </p:oleObj>
              </mc:Choice>
              <mc:Fallback>
                <p:oleObj name="Equation" r:id="rId6" imgW="1815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1690688"/>
                        <a:ext cx="3676650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21198"/>
              </p:ext>
            </p:extLst>
          </p:nvPr>
        </p:nvGraphicFramePr>
        <p:xfrm>
          <a:off x="1473200" y="3141663"/>
          <a:ext cx="49339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4" name="Equation" r:id="rId8" imgW="2705040" imgH="393480" progId="Equation.3">
                  <p:embed/>
                </p:oleObj>
              </mc:Choice>
              <mc:Fallback>
                <p:oleObj name="Equation" r:id="rId8" imgW="2705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141663"/>
                        <a:ext cx="493395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337393"/>
              </p:ext>
            </p:extLst>
          </p:nvPr>
        </p:nvGraphicFramePr>
        <p:xfrm>
          <a:off x="1433513" y="4487863"/>
          <a:ext cx="49339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5" name="Equation" r:id="rId10" imgW="2705040" imgH="393480" progId="Equation.3">
                  <p:embed/>
                </p:oleObj>
              </mc:Choice>
              <mc:Fallback>
                <p:oleObj name="Equation" r:id="rId10" imgW="2705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513" y="4487863"/>
                        <a:ext cx="49339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gyenes összekötő 10"/>
          <p:cNvCxnSpPr/>
          <p:nvPr/>
        </p:nvCxnSpPr>
        <p:spPr>
          <a:xfrm flipH="1">
            <a:off x="3071664" y="4659661"/>
            <a:ext cx="446215" cy="42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3071664" y="4659661"/>
            <a:ext cx="446215" cy="4255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8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Speciális eset</a:t>
            </a:r>
            <a:r>
              <a:rPr lang="en-US" dirty="0" smtClean="0"/>
              <a:t> #</a:t>
            </a:r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422504" cy="4525963"/>
          </a:xfrm>
        </p:spPr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hu-HU" sz="2800" dirty="0" smtClean="0"/>
              <a:t>Ami maradt, az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 smtClean="0"/>
              <a:t> lineáris függvénye</a:t>
            </a:r>
          </a:p>
          <a:p>
            <a:r>
              <a:rPr lang="hu-HU" sz="2800" dirty="0" smtClean="0"/>
              <a:t>Tehát</a:t>
            </a:r>
          </a:p>
          <a:p>
            <a:pPr lvl="1"/>
            <a:r>
              <a:rPr lang="hu-HU" sz="2400" dirty="0" smtClean="0"/>
              <a:t>a </a:t>
            </a:r>
            <a:r>
              <a:rPr lang="hu-HU" sz="2400" dirty="0" smtClean="0"/>
              <a:t>diszkrimináns</a:t>
            </a:r>
            <a:r>
              <a:rPr lang="en-US" sz="2400" dirty="0" smtClean="0"/>
              <a:t>-</a:t>
            </a:r>
            <a:r>
              <a:rPr lang="hu-HU" sz="2400" dirty="0" smtClean="0"/>
              <a:t>függvények </a:t>
            </a:r>
            <a:r>
              <a:rPr lang="hu-HU" sz="2400" dirty="0" err="1" smtClean="0"/>
              <a:t>hipersíkok</a:t>
            </a:r>
            <a:r>
              <a:rPr lang="hu-HU" sz="2400" dirty="0" smtClean="0"/>
              <a:t>,</a:t>
            </a:r>
          </a:p>
          <a:p>
            <a:pPr lvl="1"/>
            <a:r>
              <a:rPr lang="hu-HU" sz="2400" dirty="0" smtClean="0"/>
              <a:t>a döntési felület pedig egy </a:t>
            </a:r>
            <a:r>
              <a:rPr lang="hu-HU" sz="2400" dirty="0" smtClean="0"/>
              <a:t>egyenes</a:t>
            </a:r>
            <a:r>
              <a:rPr lang="en-US" sz="2400" dirty="0" smtClean="0"/>
              <a:t> </a:t>
            </a:r>
            <a:r>
              <a:rPr lang="hu-HU" sz="2400" dirty="0"/>
              <a:t>(két változó esetén) .</a:t>
            </a:r>
            <a:endParaRPr lang="hu-HU" sz="2400" dirty="0"/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/>
              <a:t> </a:t>
            </a:r>
            <a:r>
              <a:rPr lang="en-US" sz="2800" dirty="0" err="1"/>
              <a:t>szerepéről</a:t>
            </a:r>
            <a:r>
              <a:rPr lang="en-US" sz="2800" dirty="0"/>
              <a:t> </a:t>
            </a:r>
            <a:r>
              <a:rPr lang="hu-HU" sz="2800" dirty="0" smtClean="0"/>
              <a:t>(még mindig) </a:t>
            </a:r>
            <a:r>
              <a:rPr lang="en-US" sz="2800" dirty="0" err="1" smtClean="0"/>
              <a:t>később</a:t>
            </a:r>
            <a:r>
              <a:rPr lang="en-US" sz="2800" dirty="0" smtClean="0"/>
              <a:t> </a:t>
            </a:r>
            <a:r>
              <a:rPr lang="en-US" sz="2800" dirty="0" err="1"/>
              <a:t>beszélünk</a:t>
            </a:r>
            <a:endParaRPr lang="en-US" sz="28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hu-HU" sz="2800" dirty="0"/>
          </a:p>
        </p:txBody>
      </p:sp>
      <p:pic>
        <p:nvPicPr>
          <p:cNvPr id="4" name="Picture 12" descr="https://www.byclb.com/TR/Tutorials/neural_networks/Ch_4_dosyalar/image0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45" y="3284984"/>
            <a:ext cx="410368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975167"/>
              </p:ext>
            </p:extLst>
          </p:nvPr>
        </p:nvGraphicFramePr>
        <p:xfrm>
          <a:off x="1477963" y="1373188"/>
          <a:ext cx="442436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" name="Equation" r:id="rId4" imgW="2247840" imgH="393480" progId="Equation.3">
                  <p:embed/>
                </p:oleObj>
              </mc:Choice>
              <mc:Fallback>
                <p:oleObj name="Equation" r:id="rId4" imgW="2247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1373188"/>
                        <a:ext cx="4424362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955" y="636620"/>
            <a:ext cx="26860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Speciális eset </a:t>
            </a:r>
            <a:r>
              <a:rPr lang="en-US" dirty="0" smtClean="0"/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79301"/>
            <a:ext cx="8939634" cy="4525963"/>
          </a:xfrm>
        </p:spPr>
        <p:txBody>
          <a:bodyPr/>
          <a:lstStyle/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800" dirty="0" smtClean="0"/>
              <a:t>,</a:t>
            </a:r>
            <a:r>
              <a:rPr lang="hu-HU" sz="2800" dirty="0" smtClean="0"/>
              <a:t> </a:t>
            </a:r>
            <a:r>
              <a:rPr lang="hu-HU" sz="2800" dirty="0"/>
              <a:t>azaz a </a:t>
            </a:r>
            <a:r>
              <a:rPr lang="hu-HU" sz="2800" dirty="0" err="1" smtClean="0"/>
              <a:t>kovarianciamátrix</a:t>
            </a:r>
            <a:r>
              <a:rPr lang="hu-HU" sz="2800" dirty="0" smtClean="0"/>
              <a:t> </a:t>
            </a:r>
            <a:r>
              <a:rPr lang="hu-HU" sz="2800" b="1" dirty="0"/>
              <a:t>közös</a:t>
            </a:r>
            <a:r>
              <a:rPr lang="hu-HU" sz="2800" dirty="0"/>
              <a:t> (de tetszőleges alakú)</a:t>
            </a:r>
          </a:p>
          <a:p>
            <a:r>
              <a:rPr lang="hu-HU" sz="2800" dirty="0" smtClean="0"/>
              <a:t>A </a:t>
            </a:r>
            <a:r>
              <a:rPr lang="hu-HU" sz="2800" dirty="0"/>
              <a:t>konstansok törlése </a:t>
            </a:r>
            <a:r>
              <a:rPr lang="hu-HU" sz="2800" dirty="0" smtClean="0"/>
              <a:t>után… </a:t>
            </a:r>
          </a:p>
          <a:p>
            <a:pPr lvl="2"/>
            <a:endParaRPr lang="hu-HU" sz="2000" dirty="0" smtClean="0"/>
          </a:p>
          <a:p>
            <a:pPr lvl="2"/>
            <a:endParaRPr lang="hu-HU" sz="2000" dirty="0"/>
          </a:p>
          <a:p>
            <a:r>
              <a:rPr lang="hu-HU" sz="2800" dirty="0" smtClean="0"/>
              <a:t>…a </a:t>
            </a:r>
            <a:r>
              <a:rPr lang="hu-HU" sz="2800" dirty="0" smtClean="0"/>
              <a:t>diszkrimináns</a:t>
            </a:r>
            <a:r>
              <a:rPr lang="en-US" sz="2800" dirty="0" smtClean="0"/>
              <a:t>-</a:t>
            </a:r>
            <a:r>
              <a:rPr lang="hu-HU" sz="2800" dirty="0" smtClean="0"/>
              <a:t>függvényből </a:t>
            </a:r>
            <a:r>
              <a:rPr lang="hu-HU" sz="2800" dirty="0"/>
              <a:t>ennyi marad</a:t>
            </a:r>
            <a:r>
              <a:rPr lang="hu-HU" sz="2800" dirty="0" smtClean="0"/>
              <a:t>:</a:t>
            </a:r>
          </a:p>
          <a:p>
            <a:pPr lvl="2"/>
            <a:endParaRPr lang="hu-HU" sz="2000" dirty="0"/>
          </a:p>
          <a:p>
            <a:pPr lvl="3"/>
            <a:endParaRPr lang="en-US" sz="1600" dirty="0" smtClean="0"/>
          </a:p>
          <a:p>
            <a:r>
              <a:rPr lang="hu-HU" sz="2800" dirty="0" smtClean="0"/>
              <a:t>Az </a:t>
            </a:r>
            <a:r>
              <a:rPr lang="hu-HU" sz="2800" dirty="0"/>
              <a:t>első tagot úgy is hívják, hogy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/>
              <a:t> és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/>
              <a:t> </a:t>
            </a:r>
            <a:r>
              <a:rPr lang="hu-HU" sz="2800" dirty="0" err="1"/>
              <a:t>Mahalanobis-távolsága</a:t>
            </a:r>
            <a:endParaRPr lang="hu-HU" sz="2800" dirty="0"/>
          </a:p>
          <a:p>
            <a:endParaRPr lang="hu-HU" sz="2800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421038"/>
              </p:ext>
            </p:extLst>
          </p:nvPr>
        </p:nvGraphicFramePr>
        <p:xfrm>
          <a:off x="1449388" y="1182688"/>
          <a:ext cx="79914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6" name="Equation" r:id="rId3" imgW="3898800" imgH="393480" progId="Equation.3">
                  <p:embed/>
                </p:oleObj>
              </mc:Choice>
              <mc:Fallback>
                <p:oleObj name="Equation" r:id="rId3" imgW="3898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182688"/>
                        <a:ext cx="799147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222072"/>
              </p:ext>
            </p:extLst>
          </p:nvPr>
        </p:nvGraphicFramePr>
        <p:xfrm>
          <a:off x="614363" y="4591050"/>
          <a:ext cx="503396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7" name="Equation" r:id="rId5" imgW="2514600" imgH="393480" progId="Equation.3">
                  <p:embed/>
                </p:oleObj>
              </mc:Choice>
              <mc:Fallback>
                <p:oleObj name="Equation" r:id="rId5" imgW="2514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4591050"/>
                        <a:ext cx="5033962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14" y="3068538"/>
            <a:ext cx="3486150" cy="2952750"/>
          </a:xfrm>
          <a:prstGeom prst="rect">
            <a:avLst/>
          </a:prstGeom>
        </p:spPr>
      </p:pic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529890"/>
              </p:ext>
            </p:extLst>
          </p:nvPr>
        </p:nvGraphicFramePr>
        <p:xfrm>
          <a:off x="585788" y="3435350"/>
          <a:ext cx="79914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8" name="Equation" r:id="rId8" imgW="3898800" imgH="393480" progId="Equation.3">
                  <p:embed/>
                </p:oleObj>
              </mc:Choice>
              <mc:Fallback>
                <p:oleObj name="Equation" r:id="rId8" imgW="3898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3435350"/>
                        <a:ext cx="799147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gyenes összekötő 8"/>
          <p:cNvCxnSpPr/>
          <p:nvPr/>
        </p:nvCxnSpPr>
        <p:spPr>
          <a:xfrm flipH="1">
            <a:off x="4860346" y="3501008"/>
            <a:ext cx="792090" cy="7505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H="1">
            <a:off x="6004770" y="3501008"/>
            <a:ext cx="1324879" cy="747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4860346" y="3501008"/>
            <a:ext cx="786494" cy="7351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6010366" y="3501008"/>
            <a:ext cx="1283280" cy="747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5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ttps://www.byclb.com/TR/Tutorials/neural_networks/Ch_4_dosyalar/image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797" y="1268760"/>
            <a:ext cx="43338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Speciális eset </a:t>
            </a:r>
            <a:r>
              <a:rPr lang="en-US" dirty="0" smtClean="0"/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574632" cy="4525963"/>
          </a:xfrm>
        </p:spPr>
        <p:txBody>
          <a:bodyPr/>
          <a:lstStyle/>
          <a:p>
            <a:r>
              <a:rPr lang="en-US" sz="2800" dirty="0" err="1" smtClean="0"/>
              <a:t>Bontsuk</a:t>
            </a:r>
            <a:r>
              <a:rPr lang="en-US" sz="2800" dirty="0" smtClean="0"/>
              <a:t> f</a:t>
            </a:r>
            <a:r>
              <a:rPr lang="hu-HU" sz="2800" dirty="0" smtClean="0"/>
              <a:t>öl a szorzatot:</a:t>
            </a:r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 smtClean="0"/>
          </a:p>
          <a:p>
            <a:r>
              <a:rPr lang="en-US" sz="2800" dirty="0" smtClean="0"/>
              <a:t>Ebb</a:t>
            </a:r>
            <a:r>
              <a:rPr lang="hu-HU" sz="2800" dirty="0" err="1" smtClean="0"/>
              <a:t>ől</a:t>
            </a:r>
            <a:r>
              <a:rPr lang="hu-HU" sz="2800" dirty="0" smtClean="0"/>
              <a:t> </a:t>
            </a:r>
            <a:r>
              <a:rPr lang="hu-HU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altLang="hu-HU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hu-HU" altLang="hu-H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altLang="hu-H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altLang="hu-HU" sz="2800" dirty="0" smtClean="0"/>
              <a:t> eldobható, mert független </a:t>
            </a:r>
            <a:r>
              <a:rPr lang="hu-HU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altLang="hu-HU" sz="2800" dirty="0" smtClean="0"/>
              <a:t>-től</a:t>
            </a:r>
          </a:p>
          <a:p>
            <a:r>
              <a:rPr lang="hu-HU" sz="2800" dirty="0" smtClean="0"/>
              <a:t>Ami marad:</a:t>
            </a:r>
          </a:p>
          <a:p>
            <a:pPr lvl="2"/>
            <a:endParaRPr lang="hu-HU" sz="2000" dirty="0"/>
          </a:p>
          <a:p>
            <a:r>
              <a:rPr lang="hu-HU" sz="2800" dirty="0" smtClean="0"/>
              <a:t>Ez ismét lineáris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/>
              <a:t> </a:t>
            </a:r>
            <a:r>
              <a:rPr lang="hu-HU" sz="2800" dirty="0" smtClean="0"/>
              <a:t>szerint</a:t>
            </a:r>
            <a:endParaRPr lang="hu-HU" sz="2800" dirty="0"/>
          </a:p>
          <a:p>
            <a:pPr lvl="1"/>
            <a:r>
              <a:rPr lang="hu-HU" sz="2400" dirty="0" smtClean="0"/>
              <a:t>A </a:t>
            </a:r>
            <a:r>
              <a:rPr lang="hu-HU" sz="2400" dirty="0" smtClean="0"/>
              <a:t>diszkrimináns</a:t>
            </a:r>
            <a:r>
              <a:rPr lang="en-US" sz="2400" dirty="0" smtClean="0"/>
              <a:t>-</a:t>
            </a:r>
            <a:r>
              <a:rPr lang="hu-HU" sz="2400" dirty="0" smtClean="0"/>
              <a:t>függvények </a:t>
            </a:r>
            <a:r>
              <a:rPr lang="hu-HU" sz="2400" dirty="0" err="1" smtClean="0"/>
              <a:t>hipersíkok</a:t>
            </a:r>
            <a:endParaRPr lang="hu-HU" sz="2400" dirty="0" smtClean="0"/>
          </a:p>
          <a:p>
            <a:pPr lvl="1"/>
            <a:r>
              <a:rPr lang="hu-HU" sz="2400" dirty="0" smtClean="0"/>
              <a:t>A döntési felület (két változó esetén) egyenes</a:t>
            </a:r>
            <a:endParaRPr lang="hu-HU" sz="2400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449822"/>
              </p:ext>
            </p:extLst>
          </p:nvPr>
        </p:nvGraphicFramePr>
        <p:xfrm>
          <a:off x="1069975" y="1854200"/>
          <a:ext cx="503396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6" name="Equation" r:id="rId4" imgW="2514600" imgH="393480" progId="Equation.3">
                  <p:embed/>
                </p:oleObj>
              </mc:Choice>
              <mc:Fallback>
                <p:oleObj name="Equation" r:id="rId4" imgW="2514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1854200"/>
                        <a:ext cx="5033963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315223"/>
              </p:ext>
            </p:extLst>
          </p:nvPr>
        </p:nvGraphicFramePr>
        <p:xfrm>
          <a:off x="3109913" y="3860800"/>
          <a:ext cx="4524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7" name="Equation" r:id="rId6" imgW="2260440" imgH="393480" progId="Equation.3">
                  <p:embed/>
                </p:oleObj>
              </mc:Choice>
              <mc:Fallback>
                <p:oleObj name="Equation" r:id="rId6" imgW="2260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3860800"/>
                        <a:ext cx="45243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027425"/>
              </p:ext>
            </p:extLst>
          </p:nvPr>
        </p:nvGraphicFramePr>
        <p:xfrm>
          <a:off x="1054100" y="2593975"/>
          <a:ext cx="52609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8" name="Equation" r:id="rId8" imgW="2628720" imgH="393480" progId="Equation.3">
                  <p:embed/>
                </p:oleObj>
              </mc:Choice>
              <mc:Fallback>
                <p:oleObj name="Equation" r:id="rId8" imgW="262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2593975"/>
                        <a:ext cx="52609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2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Általános eset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742984" cy="4525963"/>
          </a:xfrm>
        </p:spPr>
        <p:txBody>
          <a:bodyPr/>
          <a:lstStyle/>
          <a:p>
            <a:r>
              <a:rPr lang="hu-HU" sz="2800" dirty="0"/>
              <a:t>A </a:t>
            </a:r>
            <a:r>
              <a:rPr lang="hu-HU" sz="2800" dirty="0" err="1" smtClean="0"/>
              <a:t>kovarianciamátrixok</a:t>
            </a:r>
            <a:r>
              <a:rPr lang="hu-HU" sz="2800" dirty="0" smtClean="0"/>
              <a:t> </a:t>
            </a:r>
            <a:r>
              <a:rPr lang="hu-HU" sz="2800" dirty="0"/>
              <a:t>osztályonként eltérőek, és tetszőleges alakúak</a:t>
            </a:r>
          </a:p>
          <a:p>
            <a:r>
              <a:rPr lang="hu-HU" sz="2800" dirty="0" smtClean="0"/>
              <a:t>Ekkor a </a:t>
            </a:r>
            <a:r>
              <a:rPr lang="hu-HU" sz="2800" dirty="0" smtClean="0"/>
              <a:t>diszkrimináns</a:t>
            </a:r>
            <a:r>
              <a:rPr lang="en-US" sz="2800" dirty="0" smtClean="0"/>
              <a:t>-</a:t>
            </a:r>
            <a:r>
              <a:rPr lang="hu-HU" sz="2800" dirty="0" smtClean="0"/>
              <a:t>függvény </a:t>
            </a:r>
            <a:r>
              <a:rPr lang="hu-HU" sz="2800" dirty="0"/>
              <a:t>nem egyszerűsíthető, így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/>
              <a:t>-re nézve kvadratikus </a:t>
            </a:r>
            <a:r>
              <a:rPr lang="hu-HU" sz="2800" dirty="0" smtClean="0"/>
              <a:t>marad.</a:t>
            </a:r>
          </a:p>
          <a:p>
            <a:r>
              <a:rPr lang="hu-HU" sz="2800" dirty="0" smtClean="0"/>
              <a:t>A </a:t>
            </a:r>
            <a:r>
              <a:rPr lang="hu-HU" sz="2800" dirty="0"/>
              <a:t>döntési felület tetszőleges kúpszelet alakját öltheti (egyenes, kör, ellipszis, parabola vagy hiperbola</a:t>
            </a:r>
            <a:r>
              <a:rPr lang="hu-HU" sz="2800" dirty="0" smtClean="0"/>
              <a:t>)</a:t>
            </a:r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r>
              <a:rPr lang="hu-HU" sz="2800" dirty="0"/>
              <a:t>Javasolt irodalom: https://www.byclb.com/TR/Tutorials/neural_networks/ch4_1.htm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0134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Általános</a:t>
            </a:r>
            <a:r>
              <a:rPr lang="en-US" dirty="0" smtClean="0"/>
              <a:t> </a:t>
            </a:r>
            <a:r>
              <a:rPr lang="en-US" dirty="0" err="1" smtClean="0"/>
              <a:t>eset</a:t>
            </a:r>
            <a:r>
              <a:rPr lang="hu-HU" dirty="0" smtClean="0"/>
              <a:t> – </a:t>
            </a:r>
            <a:r>
              <a:rPr lang="hu-HU" dirty="0" smtClean="0"/>
              <a:t>példák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289199"/>
            <a:ext cx="7287642" cy="551574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805" y="1259632"/>
            <a:ext cx="3150833" cy="270785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4005064"/>
            <a:ext cx="3343742" cy="27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A prior v</a:t>
            </a:r>
            <a:r>
              <a:rPr lang="hu-HU" dirty="0" err="1" smtClean="0"/>
              <a:t>alószínűségek</a:t>
            </a:r>
            <a:r>
              <a:rPr lang="hu-HU" dirty="0" smtClean="0"/>
              <a:t> hatása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/>
          <a:lstStyle/>
          <a:p>
            <a:r>
              <a:rPr lang="hu-HU" sz="2800" dirty="0" smtClean="0"/>
              <a:t>Hogyan </a:t>
            </a:r>
            <a:r>
              <a:rPr lang="hu-HU" sz="2800" dirty="0"/>
              <a:t>változik a döntési </a:t>
            </a:r>
            <a:r>
              <a:rPr lang="hu-HU" sz="2800" dirty="0" smtClean="0"/>
              <a:t>felület, </a:t>
            </a:r>
            <a:r>
              <a:rPr lang="hu-HU" sz="2800" dirty="0"/>
              <a:t>ha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/>
              <a:t> </a:t>
            </a:r>
            <a:r>
              <a:rPr lang="hu-HU" sz="2800" dirty="0" smtClean="0"/>
              <a:t>változik</a:t>
            </a:r>
            <a:r>
              <a:rPr lang="en-US" sz="2800" dirty="0" smtClean="0"/>
              <a:t> (</a:t>
            </a:r>
            <a:r>
              <a:rPr lang="en-US" sz="2800" dirty="0" err="1" smtClean="0"/>
              <a:t>nem</a:t>
            </a:r>
            <a:r>
              <a:rPr lang="en-US" sz="2800" dirty="0" smtClean="0"/>
              <a:t> </a:t>
            </a:r>
            <a:r>
              <a:rPr lang="en-US" sz="2800" dirty="0" err="1" smtClean="0"/>
              <a:t>azonos</a:t>
            </a:r>
            <a:r>
              <a:rPr lang="en-US" sz="2800" dirty="0" smtClean="0"/>
              <a:t>)</a:t>
            </a:r>
            <a:r>
              <a:rPr lang="hu-HU" sz="2800" dirty="0" smtClean="0"/>
              <a:t>?</a:t>
            </a:r>
            <a:endParaRPr lang="hu-HU" sz="2800" dirty="0"/>
          </a:p>
          <a:p>
            <a:pPr lvl="1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p(x|c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· P(c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/>
              <a:t> </a:t>
            </a:r>
            <a:r>
              <a:rPr lang="hu-HU" sz="2400" dirty="0" smtClean="0"/>
              <a:t>;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p(x|c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hu-HU" sz="2400" dirty="0"/>
              <a:t>Ne </a:t>
            </a:r>
            <a:r>
              <a:rPr lang="hu-HU" sz="2400" dirty="0" smtClean="0"/>
              <a:t>felejtsük el, </a:t>
            </a:r>
            <a:r>
              <a:rPr lang="hu-HU" sz="2400" dirty="0"/>
              <a:t>hogy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P(c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P(c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P(c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/>
              <a:t> és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P(c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/>
              <a:t> megváltoztatásával a </a:t>
            </a:r>
            <a:r>
              <a:rPr lang="hu-HU" sz="2800" dirty="0" err="1"/>
              <a:t>diszkriminánsfüggvényeket</a:t>
            </a:r>
            <a:r>
              <a:rPr lang="hu-HU" sz="2800" dirty="0"/>
              <a:t> megszorozzuk egy-egy konstanssal</a:t>
            </a:r>
          </a:p>
          <a:p>
            <a:r>
              <a:rPr lang="hu-HU" sz="2800" dirty="0"/>
              <a:t>Ez eltolja a döntési felületet a kevésbé gyakori osztály felé</a:t>
            </a:r>
          </a:p>
          <a:p>
            <a:pPr lvl="1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P(c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hu-HU" sz="2400" dirty="0" smtClean="0"/>
              <a:t>és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0,5           	 P(c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0,1 </a:t>
            </a:r>
            <a:r>
              <a:rPr lang="hu-HU" sz="2400" dirty="0" smtClean="0"/>
              <a:t>és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P(c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0,9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4581128"/>
            <a:ext cx="8424936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5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sz="3500" dirty="0" smtClean="0"/>
              <a:t>A statisztikai </a:t>
            </a:r>
            <a:r>
              <a:rPr lang="hu-HU" sz="3500" dirty="0" err="1" smtClean="0"/>
              <a:t>alakfelismerési</a:t>
            </a:r>
            <a:r>
              <a:rPr lang="hu-HU" sz="3500" dirty="0" smtClean="0"/>
              <a:t> módszer hibalehetőségei</a:t>
            </a:r>
            <a:endParaRPr lang="hu-HU" sz="35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742984" cy="4525963"/>
          </a:xfrm>
        </p:spPr>
        <p:txBody>
          <a:bodyPr/>
          <a:lstStyle/>
          <a:p>
            <a:r>
              <a:rPr lang="hu-HU" sz="2800" dirty="0" smtClean="0"/>
              <a:t>Összegezve</a:t>
            </a:r>
            <a:r>
              <a:rPr lang="hu-HU" sz="2800" dirty="0"/>
              <a:t>, a statisztikai </a:t>
            </a:r>
            <a:r>
              <a:rPr lang="hu-HU" sz="2800" dirty="0" err="1"/>
              <a:t>alakfelismerési</a:t>
            </a:r>
            <a:r>
              <a:rPr lang="hu-HU" sz="2800" dirty="0"/>
              <a:t> módszertan </a:t>
            </a:r>
            <a:r>
              <a:rPr lang="hu-HU" sz="2800" dirty="0" smtClean="0"/>
              <a:t>szerint </a:t>
            </a:r>
            <a:r>
              <a:rPr lang="hu-HU" sz="2800" dirty="0"/>
              <a:t>egy osztályozó létrehozása 3 lépésből áll:</a:t>
            </a:r>
          </a:p>
          <a:p>
            <a:pPr lvl="1"/>
            <a:r>
              <a:rPr lang="hu-HU" sz="2400" dirty="0"/>
              <a:t>Megfelelő jellemzőkészlet kiválasztása</a:t>
            </a:r>
          </a:p>
          <a:p>
            <a:pPr lvl="1"/>
            <a:r>
              <a:rPr lang="hu-HU" sz="2400" dirty="0"/>
              <a:t>Parametrikus görbe megválasztása, amellyel az egyes osztályok eloszlását le fogjuk írni (folytonos jellemzők esetén) </a:t>
            </a:r>
          </a:p>
          <a:p>
            <a:pPr lvl="1"/>
            <a:r>
              <a:rPr lang="hu-HU" sz="2400" dirty="0"/>
              <a:t>A véges tanító adathalmaz alapján megbecsüljük a parametrikus eloszlás paramétereit</a:t>
            </a:r>
          </a:p>
          <a:p>
            <a:r>
              <a:rPr lang="hu-HU" sz="2800" dirty="0"/>
              <a:t>A 3 lépés hibái mind összeadódnak a rendszer végső hibájában</a:t>
            </a:r>
          </a:p>
          <a:p>
            <a:pPr lvl="1"/>
            <a:r>
              <a:rPr lang="hu-HU" sz="2400" dirty="0"/>
              <a:t>Hiba = </a:t>
            </a:r>
            <a:r>
              <a:rPr lang="hu-HU" sz="2400" dirty="0" err="1"/>
              <a:t>Bayes</a:t>
            </a:r>
            <a:r>
              <a:rPr lang="hu-HU" sz="2400" dirty="0"/>
              <a:t> </a:t>
            </a:r>
            <a:r>
              <a:rPr lang="hu-HU" sz="2400" dirty="0" err="1"/>
              <a:t>hiba</a:t>
            </a:r>
            <a:r>
              <a:rPr lang="hu-HU" sz="2400" dirty="0"/>
              <a:t> + modellezési hiba + paraméterbecslési hiba</a:t>
            </a:r>
          </a:p>
          <a:p>
            <a:pPr lvl="1"/>
            <a:r>
              <a:rPr lang="hu-HU" sz="2400" dirty="0"/>
              <a:t>Melyik hibával mit tehetünk?</a:t>
            </a:r>
          </a:p>
        </p:txBody>
      </p:sp>
    </p:spTree>
    <p:extLst>
      <p:ext uri="{BB962C8B-B14F-4D97-AF65-F5344CB8AC3E}">
        <p14:creationId xmlns:p14="http://schemas.microsoft.com/office/powerpoint/2010/main" val="33958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 hibák kezelése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638528" cy="4525963"/>
          </a:xfrm>
        </p:spPr>
        <p:txBody>
          <a:bodyPr/>
          <a:lstStyle/>
          <a:p>
            <a:r>
              <a:rPr lang="hu-HU" sz="2800" b="1" dirty="0" err="1" smtClean="0"/>
              <a:t>Bayes</a:t>
            </a:r>
            <a:r>
              <a:rPr lang="hu-HU" sz="2800" dirty="0" smtClean="0"/>
              <a:t> </a:t>
            </a:r>
            <a:r>
              <a:rPr lang="hu-HU" sz="2800" dirty="0"/>
              <a:t>hiba: Ha a jellemzők alapján az osztályok nem </a:t>
            </a:r>
            <a:r>
              <a:rPr lang="hu-HU" sz="2800" dirty="0" smtClean="0"/>
              <a:t>szétválaszthatóak</a:t>
            </a:r>
          </a:p>
          <a:p>
            <a:pPr lvl="1"/>
            <a:r>
              <a:rPr lang="hu-HU" sz="2400" dirty="0" smtClean="0"/>
              <a:t>Az </a:t>
            </a:r>
            <a:r>
              <a:rPr lang="hu-HU" sz="2400" dirty="0"/>
              <a:t>eloszlások át fognak fedni</a:t>
            </a:r>
          </a:p>
          <a:p>
            <a:pPr lvl="1"/>
            <a:r>
              <a:rPr lang="hu-HU" sz="2400" dirty="0"/>
              <a:t>A hiba akkor is fennáll, ha az eloszlásokat tökéletesen ismerjük</a:t>
            </a:r>
          </a:p>
          <a:p>
            <a:pPr lvl="1"/>
            <a:r>
              <a:rPr lang="hu-HU" sz="2400" dirty="0"/>
              <a:t>A </a:t>
            </a:r>
            <a:r>
              <a:rPr lang="hu-HU" sz="2400" dirty="0" err="1"/>
              <a:t>Bayes</a:t>
            </a:r>
            <a:r>
              <a:rPr lang="hu-HU" sz="2400" dirty="0"/>
              <a:t> hiba csak úgy csökkenthető, ha </a:t>
            </a:r>
            <a:r>
              <a:rPr lang="hu-HU" sz="2400" dirty="0" smtClean="0"/>
              <a:t>a feladatot jobban leíró </a:t>
            </a:r>
            <a:r>
              <a:rPr lang="hu-HU" sz="2400" dirty="0"/>
              <a:t>jellemzőket </a:t>
            </a:r>
            <a:r>
              <a:rPr lang="hu-HU" sz="2400" dirty="0" smtClean="0"/>
              <a:t>használunk</a:t>
            </a:r>
            <a:endParaRPr lang="hu-HU" sz="2400" dirty="0"/>
          </a:p>
          <a:p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708920"/>
            <a:ext cx="4262579" cy="34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 hibák kezelése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638528" cy="4525963"/>
          </a:xfrm>
        </p:spPr>
        <p:txBody>
          <a:bodyPr/>
          <a:lstStyle/>
          <a:p>
            <a:r>
              <a:rPr lang="hu-HU" sz="2800" b="1" dirty="0" smtClean="0"/>
              <a:t>Modellezési </a:t>
            </a:r>
            <a:r>
              <a:rPr lang="hu-HU" sz="2800" b="1" dirty="0"/>
              <a:t>hiba</a:t>
            </a:r>
            <a:r>
              <a:rPr lang="hu-HU" sz="2800" dirty="0"/>
              <a:t>: </a:t>
            </a:r>
            <a:r>
              <a:rPr lang="hu-HU" sz="2800" dirty="0" smtClean="0"/>
              <a:t>Ha a választott (modellezett) eloszlás nem illeszkedik kellően az adatok eloszlására</a:t>
            </a:r>
          </a:p>
          <a:p>
            <a:pPr lvl="1"/>
            <a:r>
              <a:rPr lang="hu-HU" sz="2400" dirty="0" smtClean="0"/>
              <a:t>A </a:t>
            </a:r>
            <a:r>
              <a:rPr lang="hu-HU" sz="2400" dirty="0"/>
              <a:t>kezelhetőség miatt muszáj feltennünk valamit az eloszlás alakjára nézve (pl. hogy Gauss-eloszlás)</a:t>
            </a:r>
          </a:p>
          <a:p>
            <a:pPr lvl="1"/>
            <a:r>
              <a:rPr lang="hu-HU" sz="2400" dirty="0"/>
              <a:t>Az adatok valójában sosem lesznek ilyen eloszlásúak, azaz eltérés lesz az adatok és a modell között</a:t>
            </a:r>
          </a:p>
          <a:p>
            <a:pPr lvl="1"/>
            <a:r>
              <a:rPr lang="hu-HU" sz="2400" dirty="0"/>
              <a:t>Ez a hiba egy jobban illeszkedő modell választásával csökkenthető</a:t>
            </a:r>
          </a:p>
          <a:p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3524885"/>
            <a:ext cx="41148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Statisztikai alakfelismerés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03024" cy="4525963"/>
          </a:xfrm>
        </p:spPr>
        <p:txBody>
          <a:bodyPr/>
          <a:lstStyle/>
          <a:p>
            <a:r>
              <a:rPr lang="hu-HU" sz="2800" dirty="0" smtClean="0"/>
              <a:t>Statisztikai </a:t>
            </a:r>
            <a:r>
              <a:rPr lang="hu-HU" sz="2800" dirty="0"/>
              <a:t>(</a:t>
            </a:r>
            <a:r>
              <a:rPr lang="hu-HU" sz="2800" dirty="0" err="1"/>
              <a:t>val.szám</a:t>
            </a:r>
            <a:r>
              <a:rPr lang="hu-HU" sz="2800" dirty="0"/>
              <a:t>.) háttér: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/>
              <a:t> </a:t>
            </a:r>
            <a:r>
              <a:rPr lang="hu-HU" sz="2800" dirty="0" smtClean="0"/>
              <a:t>és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dirty="0"/>
              <a:t> közös (</a:t>
            </a:r>
            <a:r>
              <a:rPr lang="hu-HU" sz="2800" b="1" dirty="0"/>
              <a:t>feltételes</a:t>
            </a:r>
            <a:r>
              <a:rPr lang="hu-HU" sz="2800" dirty="0"/>
              <a:t>) valószínűségét fogjuk becsülni</a:t>
            </a:r>
          </a:p>
          <a:p>
            <a:pPr lvl="1"/>
            <a:r>
              <a:rPr lang="hu-HU" sz="2400" dirty="0" err="1"/>
              <a:t>Bayes</a:t>
            </a:r>
            <a:r>
              <a:rPr lang="hu-HU" sz="2400" dirty="0"/>
              <a:t> formula</a:t>
            </a:r>
            <a:r>
              <a:rPr lang="hu-HU" sz="2400" dirty="0" smtClean="0"/>
              <a:t>:</a:t>
            </a:r>
            <a:endParaRPr lang="hu-HU" sz="2400" baseline="-25000" dirty="0"/>
          </a:p>
          <a:p>
            <a:pPr lvl="1"/>
            <a:endParaRPr lang="en-US" sz="2400" dirty="0" smtClean="0"/>
          </a:p>
          <a:p>
            <a:pPr lvl="1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|x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/>
              <a:t> </a:t>
            </a:r>
            <a:r>
              <a:rPr lang="hu-HU" sz="2400" dirty="0" smtClean="0"/>
              <a:t>: </a:t>
            </a:r>
            <a:r>
              <a:rPr lang="hu-HU" sz="2400" dirty="0"/>
              <a:t>a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/>
              <a:t> osztály </a:t>
            </a:r>
            <a:r>
              <a:rPr lang="hu-HU" sz="2400" b="1" dirty="0"/>
              <a:t>a </a:t>
            </a:r>
            <a:r>
              <a:rPr lang="hu-HU" sz="2400" b="1" dirty="0" err="1"/>
              <a:t>posteriori</a:t>
            </a:r>
            <a:r>
              <a:rPr lang="hu-HU" sz="2400" dirty="0"/>
              <a:t> valószínűsége</a:t>
            </a:r>
          </a:p>
          <a:p>
            <a:pPr lvl="1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P(x|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/>
              <a:t> : az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dirty="0"/>
              <a:t> jellemzővektorok osztályonkénti eloszlása</a:t>
            </a:r>
          </a:p>
          <a:p>
            <a:pPr lvl="1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/>
              <a:t> : a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/>
              <a:t> osztály </a:t>
            </a:r>
            <a:r>
              <a:rPr lang="hu-HU" sz="2400" b="1" dirty="0"/>
              <a:t>a priori</a:t>
            </a:r>
            <a:r>
              <a:rPr lang="hu-HU" sz="2400" dirty="0"/>
              <a:t> valószínűsége</a:t>
            </a:r>
          </a:p>
          <a:p>
            <a:pPr lvl="1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P(x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/>
              <a:t> : erre nem lesz szükség az osztályozáshoz (ld. később)</a:t>
            </a:r>
            <a:endParaRPr lang="hu-HU" sz="1800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235663"/>
              </p:ext>
            </p:extLst>
          </p:nvPr>
        </p:nvGraphicFramePr>
        <p:xfrm>
          <a:off x="3743325" y="2276475"/>
          <a:ext cx="29479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Equation" r:id="rId3" imgW="1562040" imgH="419040" progId="Equation.3">
                  <p:embed/>
                </p:oleObj>
              </mc:Choice>
              <mc:Fallback>
                <p:oleObj name="Equation" r:id="rId3" imgW="1562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2276475"/>
                        <a:ext cx="294798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0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340768"/>
            <a:ext cx="5468129" cy="410109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 hibák kezelése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638528" cy="4525963"/>
          </a:xfrm>
        </p:spPr>
        <p:txBody>
          <a:bodyPr/>
          <a:lstStyle/>
          <a:p>
            <a:r>
              <a:rPr lang="hu-HU" sz="2800" b="1" dirty="0" smtClean="0"/>
              <a:t>Paraméterbecslési </a:t>
            </a:r>
            <a:r>
              <a:rPr lang="hu-HU" sz="2800" b="1" dirty="0"/>
              <a:t>hiba</a:t>
            </a:r>
            <a:r>
              <a:rPr lang="hu-HU" sz="2800" dirty="0"/>
              <a:t>: a modell paramétereit a tanítópéldák alapján valamilyen tanulóalgoritmussal fogjuk becsülni</a:t>
            </a:r>
          </a:p>
          <a:p>
            <a:pPr lvl="1"/>
            <a:r>
              <a:rPr lang="hu-HU" sz="2400" dirty="0"/>
              <a:t>Ez a hiba a tanítópéldák számának növelésével, illetve a tanulóalgoritmus pontosságának javításával csökkenthető</a:t>
            </a:r>
          </a:p>
          <a:p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365104"/>
            <a:ext cx="4968552" cy="23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 naiv </a:t>
            </a:r>
            <a:r>
              <a:rPr lang="hu-HU" dirty="0" err="1" smtClean="0"/>
              <a:t>Bayes</a:t>
            </a:r>
            <a:r>
              <a:rPr lang="hu-HU" dirty="0" smtClean="0"/>
              <a:t> osztályozó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03024" cy="4525963"/>
          </a:xfrm>
        </p:spPr>
        <p:txBody>
          <a:bodyPr/>
          <a:lstStyle/>
          <a:p>
            <a:r>
              <a:rPr lang="hu-HU" sz="2800" dirty="0" smtClean="0"/>
              <a:t>Megvizsgáltuk</a:t>
            </a:r>
            <a:r>
              <a:rPr lang="hu-HU" sz="2800" dirty="0"/>
              <a:t>, hogy Gauss-eloszlás esetén hogyan fognak kinézni a döntési felületek</a:t>
            </a:r>
          </a:p>
          <a:p>
            <a:r>
              <a:rPr lang="hu-HU" sz="2800" dirty="0"/>
              <a:t>Hogyan tovább? Feltételezzük, hogy az egyes osztályok mintái Gauss-eloszlásúak (akár igaz, akár nem, ld. később…)</a:t>
            </a:r>
          </a:p>
          <a:p>
            <a:r>
              <a:rPr lang="hu-HU" sz="2800" dirty="0"/>
              <a:t>Az eloszlás paramétereit pedig az adatok alapján fogjuk becsülni</a:t>
            </a:r>
          </a:p>
          <a:p>
            <a:r>
              <a:rPr lang="hu-HU" sz="2800" dirty="0"/>
              <a:t>Az egyes osztályok eloszlása így néz ki:</a:t>
            </a:r>
          </a:p>
          <a:p>
            <a:endParaRPr lang="hu-HU" sz="2800" dirty="0"/>
          </a:p>
          <a:p>
            <a:endParaRPr lang="hu-HU" sz="2800" dirty="0"/>
          </a:p>
          <a:p>
            <a:endParaRPr lang="hu-HU" sz="24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675078"/>
              </p:ext>
            </p:extLst>
          </p:nvPr>
        </p:nvGraphicFramePr>
        <p:xfrm>
          <a:off x="2987675" y="4379913"/>
          <a:ext cx="5580063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0" name="Equation" r:id="rId3" imgW="2336760" imgH="469800" progId="Equation.3">
                  <p:embed/>
                </p:oleObj>
              </mc:Choice>
              <mc:Fallback>
                <p:oleObj name="Equation" r:id="rId3" imgW="2336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379913"/>
                        <a:ext cx="5580063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4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 naiv </a:t>
            </a:r>
            <a:r>
              <a:rPr lang="hu-HU" dirty="0" err="1" smtClean="0"/>
              <a:t>Bayes</a:t>
            </a:r>
            <a:r>
              <a:rPr lang="hu-HU" dirty="0" smtClean="0"/>
              <a:t> osztályozó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03024" cy="4525963"/>
          </a:xfrm>
        </p:spPr>
        <p:txBody>
          <a:bodyPr/>
          <a:lstStyle/>
          <a:p>
            <a:r>
              <a:rPr lang="en-US" sz="2800" dirty="0" smtClean="0"/>
              <a:t>(recap) </a:t>
            </a:r>
            <a:r>
              <a:rPr lang="hu-HU" sz="2800" dirty="0" smtClean="0"/>
              <a:t>Az </a:t>
            </a:r>
            <a:r>
              <a:rPr lang="hu-HU" sz="2800" dirty="0"/>
              <a:t>egyes osztályok eloszlása így néz ki:</a:t>
            </a:r>
          </a:p>
          <a:p>
            <a:pPr lvl="1"/>
            <a:endParaRPr lang="hu-HU" sz="2400" dirty="0" smtClean="0"/>
          </a:p>
          <a:p>
            <a:endParaRPr lang="hu-HU" sz="2800" dirty="0"/>
          </a:p>
          <a:p>
            <a:pPr lvl="1"/>
            <a:endParaRPr lang="hu-HU" sz="2400" dirty="0" smtClean="0"/>
          </a:p>
          <a:p>
            <a:r>
              <a:rPr lang="hu-HU" sz="2800" dirty="0"/>
              <a:t>Ez alapján a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/>
              <a:t> </a:t>
            </a:r>
            <a:r>
              <a:rPr lang="hu-HU" sz="2800" dirty="0" smtClean="0"/>
              <a:t>és </a:t>
            </a:r>
            <a:r>
              <a:rPr lang="hu-HU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/>
              <a:t> </a:t>
            </a:r>
            <a:r>
              <a:rPr lang="hu-HU" sz="2800" dirty="0"/>
              <a:t>paramétereket kell megbecsülnünk </a:t>
            </a:r>
            <a:r>
              <a:rPr lang="hu-HU" sz="2800" dirty="0" smtClean="0"/>
              <a:t>minden egyes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/>
              <a:t> </a:t>
            </a:r>
            <a:r>
              <a:rPr lang="hu-HU" sz="2800" dirty="0"/>
              <a:t>osztályra</a:t>
            </a:r>
          </a:p>
          <a:p>
            <a:pPr lvl="1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dirty="0" smtClean="0"/>
              <a:t> egy vektor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hu-HU" sz="2400" dirty="0" smtClean="0"/>
              <a:t>egy </a:t>
            </a:r>
            <a:r>
              <a:rPr lang="hu-HU" sz="2400" dirty="0"/>
              <a:t>sokváltozós eloszlás paramétereit kell becsülni!</a:t>
            </a:r>
          </a:p>
          <a:p>
            <a:r>
              <a:rPr lang="hu-HU" sz="2800" dirty="0"/>
              <a:t>Ez nem lesz könnyű, úgyhogy előbb egy egyszerűsített modellt nézünk meg</a:t>
            </a:r>
          </a:p>
          <a:p>
            <a:pPr lvl="1"/>
            <a:r>
              <a:rPr lang="hu-HU" sz="2400" dirty="0"/>
              <a:t>Ez lesz a </a:t>
            </a:r>
            <a:r>
              <a:rPr lang="hu-HU" sz="2400" dirty="0" smtClean="0"/>
              <a:t>na</a:t>
            </a:r>
            <a:r>
              <a:rPr lang="en-US" sz="2400" dirty="0" err="1" smtClean="0"/>
              <a:t>i</a:t>
            </a:r>
            <a:r>
              <a:rPr lang="hu-HU" sz="2400" dirty="0" smtClean="0"/>
              <a:t>v </a:t>
            </a:r>
            <a:r>
              <a:rPr lang="hu-HU" sz="2400" dirty="0" err="1"/>
              <a:t>Bayes</a:t>
            </a:r>
            <a:r>
              <a:rPr lang="hu-HU" sz="2400" dirty="0"/>
              <a:t> osztályozó</a:t>
            </a:r>
          </a:p>
          <a:p>
            <a:endParaRPr lang="hu-HU" sz="2800" dirty="0"/>
          </a:p>
          <a:p>
            <a:endParaRPr lang="hu-HU" sz="2800" dirty="0"/>
          </a:p>
          <a:p>
            <a:endParaRPr lang="hu-HU" sz="24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003629"/>
              </p:ext>
            </p:extLst>
          </p:nvPr>
        </p:nvGraphicFramePr>
        <p:xfrm>
          <a:off x="3060700" y="1858963"/>
          <a:ext cx="557847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3" name="Equation" r:id="rId3" imgW="2336760" imgH="469800" progId="Equation.3">
                  <p:embed/>
                </p:oleObj>
              </mc:Choice>
              <mc:Fallback>
                <p:oleObj name="Equation" r:id="rId3" imgW="2336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1858963"/>
                        <a:ext cx="557847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04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 naiv </a:t>
            </a:r>
            <a:r>
              <a:rPr lang="hu-HU" dirty="0" err="1" smtClean="0"/>
              <a:t>Bayes</a:t>
            </a:r>
            <a:r>
              <a:rPr lang="hu-HU" dirty="0" smtClean="0"/>
              <a:t> </a:t>
            </a:r>
            <a:r>
              <a:rPr lang="en-US" dirty="0" err="1" smtClean="0"/>
              <a:t>felte</a:t>
            </a:r>
            <a:r>
              <a:rPr lang="hu-HU" dirty="0" smtClean="0"/>
              <a:t>vés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454952" cy="4525963"/>
          </a:xfrm>
        </p:spPr>
        <p:txBody>
          <a:bodyPr/>
          <a:lstStyle/>
          <a:p>
            <a:r>
              <a:rPr lang="hu-HU" sz="2800" dirty="0" smtClean="0"/>
              <a:t>A naiv </a:t>
            </a:r>
            <a:r>
              <a:rPr lang="hu-HU" sz="2800" dirty="0" err="1"/>
              <a:t>Bayes</a:t>
            </a:r>
            <a:r>
              <a:rPr lang="hu-HU" sz="2800" dirty="0"/>
              <a:t> modell felteszi, hogy a jellemzők egymástól feltételesen (azaz osztályon belül) függetlenek, ezért</a:t>
            </a:r>
          </a:p>
          <a:p>
            <a:pPr lvl="1"/>
            <a:endParaRPr lang="hu-HU" sz="2400" dirty="0" smtClean="0"/>
          </a:p>
          <a:p>
            <a:pPr lvl="1"/>
            <a:endParaRPr lang="hu-HU" sz="2400" dirty="0"/>
          </a:p>
          <a:p>
            <a:r>
              <a:rPr lang="hu-HU" sz="2800" dirty="0" smtClean="0"/>
              <a:t>A </a:t>
            </a:r>
            <a:r>
              <a:rPr lang="hu-HU" sz="2800" dirty="0"/>
              <a:t>feltevés lehetővé teszi, hogy egy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800" dirty="0" err="1"/>
              <a:t>-változós</a:t>
            </a:r>
            <a:r>
              <a:rPr lang="hu-HU" sz="2800" dirty="0"/>
              <a:t> eloszlás helyett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800" dirty="0"/>
              <a:t> darab egyváltozósat kelljen </a:t>
            </a:r>
            <a:r>
              <a:rPr lang="hu-HU" sz="2800" dirty="0" smtClean="0"/>
              <a:t>becsülnünk</a:t>
            </a:r>
            <a:endParaRPr lang="en-US" sz="2800" dirty="0" smtClean="0"/>
          </a:p>
          <a:p>
            <a:r>
              <a:rPr lang="hu-HU" sz="2800" dirty="0" smtClean="0"/>
              <a:t>Ez </a:t>
            </a:r>
            <a:r>
              <a:rPr lang="hu-HU" sz="2800" dirty="0"/>
              <a:t>matematikailag és technikailag is könnyebben </a:t>
            </a:r>
            <a:r>
              <a:rPr lang="hu-HU" sz="2800" dirty="0" smtClean="0"/>
              <a:t>kezelhető</a:t>
            </a:r>
          </a:p>
          <a:p>
            <a:pPr lvl="1"/>
            <a:r>
              <a:rPr lang="hu-HU" sz="2400" dirty="0" smtClean="0"/>
              <a:t>Előny </a:t>
            </a:r>
            <a:r>
              <a:rPr lang="en-US" sz="2400" dirty="0" smtClean="0"/>
              <a:t>#1</a:t>
            </a:r>
            <a:endParaRPr lang="hu-HU" sz="2400" dirty="0"/>
          </a:p>
          <a:p>
            <a:endParaRPr lang="hu-HU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1724"/>
              </p:ext>
            </p:extLst>
          </p:nvPr>
        </p:nvGraphicFramePr>
        <p:xfrm>
          <a:off x="3409950" y="2222500"/>
          <a:ext cx="5157788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" name="Equation" r:id="rId3" imgW="2552400" imgH="457200" progId="Equation.3">
                  <p:embed/>
                </p:oleObj>
              </mc:Choice>
              <mc:Fallback>
                <p:oleObj name="Equation" r:id="rId3" imgW="2552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2222500"/>
                        <a:ext cx="5157788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92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www.byclb.com/TR/Tutorials/neural_networks/Ch_4_dosyalar/image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864810"/>
            <a:ext cx="1994024" cy="18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 naiv </a:t>
            </a:r>
            <a:r>
              <a:rPr lang="hu-HU" dirty="0" err="1" smtClean="0"/>
              <a:t>Bayes</a:t>
            </a:r>
            <a:r>
              <a:rPr lang="hu-HU" dirty="0" smtClean="0"/>
              <a:t> </a:t>
            </a:r>
            <a:r>
              <a:rPr lang="en-US" dirty="0" err="1" smtClean="0"/>
              <a:t>felte</a:t>
            </a:r>
            <a:r>
              <a:rPr lang="hu-HU" dirty="0" smtClean="0"/>
              <a:t>vés</a:t>
            </a:r>
            <a:r>
              <a:rPr lang="en-US" dirty="0" smtClean="0"/>
              <a:t> 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454952" cy="4525963"/>
          </a:xfrm>
        </p:spPr>
        <p:txBody>
          <a:bodyPr/>
          <a:lstStyle/>
          <a:p>
            <a:r>
              <a:rPr lang="hu-HU" sz="2800" dirty="0" smtClean="0"/>
              <a:t>Folytonos </a:t>
            </a:r>
            <a:r>
              <a:rPr lang="hu-HU" sz="2800" dirty="0"/>
              <a:t>jellemzők esetén például használhatjuk az egyváltozós Gauss-eloszlást:</a:t>
            </a:r>
          </a:p>
          <a:p>
            <a:pPr lvl="1"/>
            <a:endParaRPr lang="en-US" sz="2400" dirty="0" smtClean="0"/>
          </a:p>
          <a:p>
            <a:pPr lvl="1"/>
            <a:endParaRPr lang="hu-HU" sz="2400" dirty="0"/>
          </a:p>
          <a:p>
            <a:r>
              <a:rPr lang="en-US" sz="2800" dirty="0" smtClean="0"/>
              <a:t>…a</a:t>
            </a:r>
            <a:r>
              <a:rPr lang="hu-HU" sz="2800" dirty="0" smtClean="0"/>
              <a:t>hol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800" dirty="0"/>
              <a:t>-</a:t>
            </a:r>
            <a:r>
              <a:rPr lang="hu-HU" sz="2800" dirty="0"/>
              <a:t>t az adatpontok átlagával becsülhetjük: </a:t>
            </a:r>
            <a:endParaRPr lang="en-US" sz="2800" dirty="0" smtClean="0"/>
          </a:p>
          <a:p>
            <a:pPr lvl="3"/>
            <a:endParaRPr lang="en-US" sz="1600" dirty="0" smtClean="0"/>
          </a:p>
          <a:p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/>
              <a:t>-e</a:t>
            </a:r>
            <a:r>
              <a:rPr lang="hu-HU" sz="2800" dirty="0" smtClean="0"/>
              <a:t>t </a:t>
            </a:r>
            <a:r>
              <a:rPr lang="hu-HU" sz="2800" dirty="0"/>
              <a:t>pedig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800" dirty="0"/>
              <a:t>-</a:t>
            </a:r>
            <a:r>
              <a:rPr lang="hu-HU" sz="2800" dirty="0" err="1"/>
              <a:t>től</a:t>
            </a:r>
            <a:r>
              <a:rPr lang="hu-HU" sz="2800" dirty="0"/>
              <a:t> számolt átlagos </a:t>
            </a:r>
            <a:r>
              <a:rPr lang="hu-HU" sz="2800" dirty="0" smtClean="0"/>
              <a:t>(négyzetes) </a:t>
            </a:r>
            <a:r>
              <a:rPr lang="hu-HU" sz="2800" dirty="0" smtClean="0"/>
              <a:t>eltéréssel</a:t>
            </a:r>
            <a:r>
              <a:rPr lang="hu-HU" sz="2800" dirty="0"/>
              <a:t>:</a:t>
            </a:r>
            <a:br>
              <a:rPr lang="hu-HU" sz="2800" dirty="0"/>
            </a:br>
            <a:r>
              <a:rPr lang="hu-HU" sz="2800" dirty="0"/>
              <a:t>(ahol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800" dirty="0"/>
              <a:t> az adatpontok száma</a:t>
            </a:r>
            <a:r>
              <a:rPr lang="hu-HU" sz="2800" dirty="0" smtClean="0"/>
              <a:t>)</a:t>
            </a:r>
            <a:endParaRPr lang="en-US" sz="2800" dirty="0" smtClean="0"/>
          </a:p>
          <a:p>
            <a:pPr lvl="1"/>
            <a:r>
              <a:rPr lang="en-US" sz="2400" dirty="0" smtClean="0"/>
              <a:t>Ld.</a:t>
            </a:r>
            <a:r>
              <a:rPr lang="hu-HU" sz="2400" dirty="0" smtClean="0"/>
              <a:t> </a:t>
            </a:r>
            <a:r>
              <a:rPr lang="hu-HU" sz="2400" dirty="0"/>
              <a:t>„Diagonális </a:t>
            </a:r>
            <a:r>
              <a:rPr lang="hu-HU" sz="2400" dirty="0" err="1"/>
              <a:t>kovarianciamátrix</a:t>
            </a:r>
            <a:r>
              <a:rPr lang="hu-HU" sz="2400" dirty="0"/>
              <a:t> eltérő </a:t>
            </a:r>
            <a:r>
              <a:rPr lang="hu-HU" sz="2400" dirty="0" smtClean="0"/>
              <a:t>szórással” eset</a:t>
            </a:r>
            <a:endParaRPr lang="hu-HU" sz="2400" dirty="0"/>
          </a:p>
          <a:p>
            <a:r>
              <a:rPr lang="hu-HU" sz="2800" dirty="0"/>
              <a:t>Később bizonyítani is fogjuk, hogy a képletek helyesek</a:t>
            </a:r>
            <a:endParaRPr lang="hu-HU" sz="24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2204864"/>
            <a:ext cx="35255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720040"/>
              </p:ext>
            </p:extLst>
          </p:nvPr>
        </p:nvGraphicFramePr>
        <p:xfrm>
          <a:off x="9984432" y="3011620"/>
          <a:ext cx="1333080" cy="77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6" name="Equation" r:id="rId5" imgW="761760" imgH="444240" progId="Equation.3">
                  <p:embed/>
                </p:oleObj>
              </mc:Choice>
              <mc:Fallback>
                <p:oleObj name="Equation" r:id="rId5" imgW="761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4432" y="3011620"/>
                        <a:ext cx="1333080" cy="777420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45748"/>
              </p:ext>
            </p:extLst>
          </p:nvPr>
        </p:nvGraphicFramePr>
        <p:xfrm>
          <a:off x="9984432" y="3875716"/>
          <a:ext cx="2089080" cy="77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7" name="Equation" r:id="rId7" imgW="1193760" imgH="444240" progId="Equation.3">
                  <p:embed/>
                </p:oleObj>
              </mc:Choice>
              <mc:Fallback>
                <p:oleObj name="Equation" r:id="rId7" imgW="1193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4432" y="3875716"/>
                        <a:ext cx="2089080" cy="777420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73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 naiv </a:t>
            </a:r>
            <a:r>
              <a:rPr lang="hu-HU" dirty="0" err="1" smtClean="0"/>
              <a:t>Bayes</a:t>
            </a:r>
            <a:r>
              <a:rPr lang="hu-HU" dirty="0" smtClean="0"/>
              <a:t> </a:t>
            </a:r>
            <a:r>
              <a:rPr lang="en-US" dirty="0" err="1" smtClean="0"/>
              <a:t>felte</a:t>
            </a:r>
            <a:r>
              <a:rPr lang="hu-HU" dirty="0" smtClean="0"/>
              <a:t>vés</a:t>
            </a:r>
            <a:r>
              <a:rPr lang="en-US" dirty="0" smtClean="0"/>
              <a:t> #3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454952" cy="4525963"/>
          </a:xfrm>
        </p:spPr>
        <p:txBody>
          <a:bodyPr/>
          <a:lstStyle/>
          <a:p>
            <a:r>
              <a:rPr lang="hu-HU" sz="2800" dirty="0" smtClean="0"/>
              <a:t>A na</a:t>
            </a:r>
            <a:r>
              <a:rPr lang="en-US" sz="2800" dirty="0" err="1" smtClean="0"/>
              <a:t>i</a:t>
            </a:r>
            <a:r>
              <a:rPr lang="hu-HU" sz="2800" dirty="0" smtClean="0"/>
              <a:t>v </a:t>
            </a:r>
            <a:r>
              <a:rPr lang="hu-HU" sz="2800" dirty="0" err="1"/>
              <a:t>Bayes</a:t>
            </a:r>
            <a:r>
              <a:rPr lang="hu-HU" sz="2800" dirty="0"/>
              <a:t> modell másik </a:t>
            </a:r>
            <a:r>
              <a:rPr lang="en-US" sz="2800" dirty="0" smtClean="0"/>
              <a:t>(#2) </a:t>
            </a:r>
            <a:r>
              <a:rPr lang="hu-HU" sz="2800" dirty="0" smtClean="0"/>
              <a:t>nagy </a:t>
            </a:r>
            <a:r>
              <a:rPr lang="hu-HU" sz="2800" dirty="0"/>
              <a:t>előnye, hogy nagyon könnyen tudja kezelni azt az esetet, ha a jellemzővektorban folytonos és diszkrét jellemzők is </a:t>
            </a:r>
            <a:r>
              <a:rPr lang="hu-HU" sz="2800" dirty="0" smtClean="0"/>
              <a:t>vannak</a:t>
            </a:r>
            <a:endParaRPr lang="hu-HU" sz="2800" dirty="0"/>
          </a:p>
          <a:p>
            <a:pPr lvl="1"/>
            <a:r>
              <a:rPr lang="hu-HU" sz="2400" dirty="0"/>
              <a:t>A diszkrét jellemzőtől való függést legegyszerűbben leszámlálással becsülhetjük, ld. korábbi példa</a:t>
            </a:r>
            <a:r>
              <a:rPr lang="hu-HU" sz="2400" dirty="0" smtClean="0"/>
              <a:t>:</a:t>
            </a:r>
            <a:endParaRPr lang="en-US" sz="2400" dirty="0" smtClean="0"/>
          </a:p>
          <a:p>
            <a:pPr lvl="2"/>
            <a:endParaRPr lang="en-US" sz="2000" dirty="0"/>
          </a:p>
          <a:p>
            <a:pPr lvl="1"/>
            <a:endParaRPr lang="en-US" sz="2400" dirty="0" smtClean="0"/>
          </a:p>
          <a:p>
            <a:pPr lvl="2"/>
            <a:endParaRPr lang="en-US" sz="2000" dirty="0"/>
          </a:p>
          <a:p>
            <a:pPr lvl="1"/>
            <a:endParaRPr lang="en-US" sz="24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1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Joint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=No </a:t>
            </a:r>
            <a:r>
              <a:rPr lang="hu-HU" sz="240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hu-H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Influenza=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≈ 1/3</a:t>
            </a:r>
          </a:p>
          <a:p>
            <a:pPr lvl="1"/>
            <a:endParaRPr lang="hu-HU" sz="2000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06988"/>
              </p:ext>
            </p:extLst>
          </p:nvPr>
        </p:nvGraphicFramePr>
        <p:xfrm>
          <a:off x="1415480" y="3508216"/>
          <a:ext cx="8064896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Fever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Joint</a:t>
                      </a:r>
                      <a:r>
                        <a:rPr lang="hu-HU" dirty="0" smtClean="0"/>
                        <a:t>_</a:t>
                      </a:r>
                      <a:r>
                        <a:rPr lang="hu-HU" dirty="0" err="1" smtClean="0"/>
                        <a:t>pain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Cough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FF00"/>
                          </a:solidFill>
                        </a:rPr>
                        <a:t>Influenza</a:t>
                      </a:r>
                      <a:endParaRPr lang="hu-H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38.2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Yes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Yes</a:t>
                      </a:r>
                      <a:endParaRPr lang="hu-H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36.7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Yes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Dry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No</a:t>
                      </a:r>
                      <a:endParaRPr lang="hu-H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41.2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Wet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Yes</a:t>
                      </a:r>
                      <a:endParaRPr lang="hu-H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38.5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Yes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Dry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Yes</a:t>
                      </a:r>
                      <a:endParaRPr lang="hu-H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37.2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No</a:t>
                      </a:r>
                      <a:endParaRPr lang="hu-H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 naiv </a:t>
            </a:r>
            <a:r>
              <a:rPr lang="hu-HU" dirty="0" err="1" smtClean="0"/>
              <a:t>Bayes</a:t>
            </a:r>
            <a:r>
              <a:rPr lang="hu-HU" dirty="0" smtClean="0"/>
              <a:t> </a:t>
            </a:r>
            <a:r>
              <a:rPr lang="en-US" dirty="0" err="1" smtClean="0"/>
              <a:t>felte</a:t>
            </a:r>
            <a:r>
              <a:rPr lang="hu-HU" dirty="0" smtClean="0"/>
              <a:t>vés</a:t>
            </a:r>
            <a:r>
              <a:rPr lang="en-US" dirty="0" smtClean="0"/>
              <a:t> #</a:t>
            </a:r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03024" cy="4525963"/>
          </a:xfrm>
        </p:spPr>
        <p:txBody>
          <a:bodyPr/>
          <a:lstStyle/>
          <a:p>
            <a:r>
              <a:rPr lang="hu-HU" sz="2800" dirty="0" smtClean="0"/>
              <a:t>A na</a:t>
            </a:r>
            <a:r>
              <a:rPr lang="en-US" sz="2800" dirty="0" err="1" smtClean="0"/>
              <a:t>i</a:t>
            </a:r>
            <a:r>
              <a:rPr lang="hu-HU" sz="2800" dirty="0" smtClean="0"/>
              <a:t>v </a:t>
            </a:r>
            <a:r>
              <a:rPr lang="hu-HU" sz="2800" dirty="0" err="1"/>
              <a:t>Bayes</a:t>
            </a:r>
            <a:r>
              <a:rPr lang="hu-HU" sz="2800" dirty="0"/>
              <a:t> módszer harmadik előnye, hogy nagyon hatékonyan kezeli a „</a:t>
            </a:r>
            <a:r>
              <a:rPr lang="hu-HU" sz="2800" dirty="0" err="1"/>
              <a:t>dimenzionalitás</a:t>
            </a:r>
            <a:r>
              <a:rPr lang="hu-HU" sz="2800" dirty="0"/>
              <a:t> átkából” eredő problémát </a:t>
            </a:r>
          </a:p>
          <a:p>
            <a:pPr lvl="1"/>
            <a:r>
              <a:rPr lang="hu-HU" sz="2400" dirty="0" smtClean="0"/>
              <a:t>…nagyon </a:t>
            </a:r>
            <a:r>
              <a:rPr lang="hu-HU" sz="2400" dirty="0"/>
              <a:t>hasznos, ha kevés a tanítópéldánk és/vagy sok a jellemző</a:t>
            </a:r>
          </a:p>
          <a:p>
            <a:r>
              <a:rPr lang="hu-HU" sz="2800" dirty="0"/>
              <a:t>Példa: szövegek osztályozása </a:t>
            </a:r>
            <a:r>
              <a:rPr lang="hu-HU" sz="2800" dirty="0" smtClean="0"/>
              <a:t>„</a:t>
            </a:r>
            <a:r>
              <a:rPr lang="hu-HU" sz="2800" dirty="0" err="1" smtClean="0"/>
              <a:t>bag</a:t>
            </a:r>
            <a:r>
              <a:rPr lang="hu-HU" sz="2800" dirty="0" smtClean="0"/>
              <a:t> </a:t>
            </a:r>
            <a:r>
              <a:rPr lang="hu-HU" sz="2800" dirty="0"/>
              <a:t>of </a:t>
            </a:r>
            <a:r>
              <a:rPr lang="hu-HU" sz="2800" dirty="0" err="1"/>
              <a:t>words</a:t>
            </a:r>
            <a:r>
              <a:rPr lang="hu-HU" sz="2800" dirty="0"/>
              <a:t>” </a:t>
            </a:r>
            <a:r>
              <a:rPr lang="hu-HU" sz="2800" dirty="0" smtClean="0"/>
              <a:t>jellemzőkkel</a:t>
            </a:r>
            <a:endParaRPr lang="hu-HU" sz="2800" dirty="0"/>
          </a:p>
          <a:p>
            <a:pPr lvl="1"/>
            <a:r>
              <a:rPr lang="hu-HU" sz="2400" dirty="0"/>
              <a:t>e-mail-&gt; </a:t>
            </a:r>
            <a:r>
              <a:rPr lang="hu-HU" sz="2400" dirty="0" smtClean="0"/>
              <a:t>spam/non-spam; újságcikkek </a:t>
            </a:r>
            <a:r>
              <a:rPr lang="en-US" sz="2400" dirty="0" smtClean="0">
                <a:sym typeface="Wingdings" panose="05000000000000000000" pitchFamily="2" charset="2"/>
              </a:rPr>
              <a:t> t</a:t>
            </a:r>
            <a:r>
              <a:rPr lang="hu-HU" sz="2400" dirty="0" err="1" smtClean="0">
                <a:sym typeface="Wingdings" panose="05000000000000000000" pitchFamily="2" charset="2"/>
              </a:rPr>
              <a:t>éma</a:t>
            </a:r>
            <a:r>
              <a:rPr lang="hu-HU" sz="2400" dirty="0" smtClean="0">
                <a:sym typeface="Wingdings" panose="05000000000000000000" pitchFamily="2" charset="2"/>
              </a:rPr>
              <a:t>, stb.</a:t>
            </a:r>
            <a:endParaRPr lang="hu-HU" sz="2400" dirty="0" smtClean="0"/>
          </a:p>
          <a:p>
            <a:r>
              <a:rPr lang="hu-HU" sz="2800" dirty="0" smtClean="0"/>
              <a:t>Milyen </a:t>
            </a:r>
            <a:r>
              <a:rPr lang="hu-HU" sz="2800" dirty="0"/>
              <a:t>jellemzőkkel reprezentálhatunk egy szöveget?</a:t>
            </a:r>
          </a:p>
          <a:p>
            <a:pPr lvl="1"/>
            <a:r>
              <a:rPr lang="hu-HU" sz="2400" dirty="0" smtClean="0"/>
              <a:t>„</a:t>
            </a:r>
            <a:r>
              <a:rPr lang="hu-HU" sz="2400" dirty="0" err="1" smtClean="0"/>
              <a:t>bag</a:t>
            </a:r>
            <a:r>
              <a:rPr lang="hu-HU" sz="2400" dirty="0" smtClean="0"/>
              <a:t> </a:t>
            </a:r>
            <a:r>
              <a:rPr lang="hu-HU" sz="2400" dirty="0"/>
              <a:t>of </a:t>
            </a:r>
            <a:r>
              <a:rPr lang="hu-HU" sz="2400" dirty="0" err="1"/>
              <a:t>words</a:t>
            </a:r>
            <a:r>
              <a:rPr lang="hu-HU" sz="2400" dirty="0"/>
              <a:t>” jellemzők: egy szótár szavainak előfordulási darabszáma</a:t>
            </a:r>
          </a:p>
          <a:p>
            <a:pPr lvl="1"/>
            <a:r>
              <a:rPr lang="hu-HU" sz="2400" dirty="0"/>
              <a:t>Persze ezzel a szavak sorrendjét nem vesszük figyelembe, </a:t>
            </a:r>
            <a:r>
              <a:rPr lang="hu-HU" sz="2400" dirty="0" smtClean="0"/>
              <a:t>ami </a:t>
            </a:r>
            <a:r>
              <a:rPr lang="hu-HU" sz="2400" dirty="0"/>
              <a:t>butaság, de ennek ellenére ez egy gyakran használt </a:t>
            </a:r>
            <a:r>
              <a:rPr lang="hu-HU" sz="2400" dirty="0" smtClean="0"/>
              <a:t>reprezentáció (volt)…</a:t>
            </a:r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7722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Példa: </a:t>
            </a:r>
            <a:r>
              <a:rPr lang="hu-HU" dirty="0" err="1" smtClean="0"/>
              <a:t>bag-of-words</a:t>
            </a:r>
            <a:r>
              <a:rPr lang="hu-HU" dirty="0" smtClean="0"/>
              <a:t> reprezentáció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 smtClean="0"/>
          </a:p>
          <a:p>
            <a:pPr lvl="1"/>
            <a:endParaRPr lang="hu-HU" sz="2400" dirty="0"/>
          </a:p>
          <a:p>
            <a:r>
              <a:rPr lang="hu-HU" sz="2800" dirty="0" smtClean="0"/>
              <a:t>Ez HATALMAS jellemzőteret eredményez (100e+ jellemző)</a:t>
            </a:r>
          </a:p>
          <a:p>
            <a:r>
              <a:rPr lang="hu-HU" sz="2800" dirty="0" smtClean="0"/>
              <a:t>A naiv </a:t>
            </a:r>
            <a:r>
              <a:rPr lang="hu-HU" sz="2800" dirty="0" err="1" smtClean="0"/>
              <a:t>Bayes-en</a:t>
            </a:r>
            <a:r>
              <a:rPr lang="hu-HU" sz="2800" dirty="0" smtClean="0"/>
              <a:t> kívül bármi más algoritmust használni erősen problémás az adatritkaság miatt (még ha sok példánk lenne is)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124744"/>
            <a:ext cx="62960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A </a:t>
            </a:r>
            <a:r>
              <a:rPr lang="hu-HU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naiv</a:t>
            </a:r>
            <a:r>
              <a:rPr lang="hu-HU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dirty="0" err="1">
                <a:solidFill>
                  <a:schemeClr val="tx1"/>
                </a:solidFill>
                <a:cs typeface="Times New Roman" panose="02020603050405020304" pitchFamily="18" charset="0"/>
              </a:rPr>
              <a:t>Bayes</a:t>
            </a:r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mode</a:t>
            </a:r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r>
              <a:rPr lang="en-US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</a:t>
            </a:r>
            <a:r>
              <a:rPr lang="hu-HU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– 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454952" cy="4525963"/>
          </a:xfrm>
        </p:spPr>
        <p:txBody>
          <a:bodyPr/>
          <a:lstStyle/>
          <a:p>
            <a:r>
              <a:rPr lang="hu-HU" sz="2800" dirty="0" smtClean="0"/>
              <a:t>Előnyök</a:t>
            </a:r>
            <a:r>
              <a:rPr lang="hu-HU" sz="2800" dirty="0"/>
              <a:t>:</a:t>
            </a:r>
          </a:p>
          <a:p>
            <a:pPr lvl="1"/>
            <a:r>
              <a:rPr lang="hu-HU" sz="2400" dirty="0"/>
              <a:t>Matematikai egyszerűség, könnyű implementálhatóság</a:t>
            </a:r>
          </a:p>
          <a:p>
            <a:pPr lvl="1"/>
            <a:r>
              <a:rPr lang="hu-HU" sz="2400" dirty="0"/>
              <a:t>Folytonos és diszkrét jellemzők keverékét is tudja kezelni</a:t>
            </a:r>
          </a:p>
          <a:p>
            <a:pPr lvl="1"/>
            <a:r>
              <a:rPr lang="hu-HU" sz="2400" dirty="0"/>
              <a:t>Nagyon hatékony a ritka adatok kezelésében (nagy jellemzőtér</a:t>
            </a:r>
            <a:r>
              <a:rPr lang="hu-HU" sz="2400" dirty="0" smtClean="0"/>
              <a:t>, és/vagy </a:t>
            </a:r>
            <a:r>
              <a:rPr lang="hu-HU" sz="2400" dirty="0"/>
              <a:t>kevés példa)</a:t>
            </a:r>
          </a:p>
          <a:p>
            <a:r>
              <a:rPr lang="hu-HU" sz="2800" dirty="0" smtClean="0"/>
              <a:t>Hátrányok:</a:t>
            </a:r>
            <a:endParaRPr lang="hu-HU" sz="2800" dirty="0"/>
          </a:p>
          <a:p>
            <a:pPr lvl="1"/>
            <a:r>
              <a:rPr lang="hu-HU" sz="2400" dirty="0"/>
              <a:t>A jellemzők függetlenségének feltételezése </a:t>
            </a:r>
            <a:r>
              <a:rPr lang="hu-HU" sz="2400" dirty="0" smtClean="0"/>
              <a:t>általában nyilván hibás</a:t>
            </a:r>
            <a:endParaRPr lang="hu-HU" sz="2400" dirty="0"/>
          </a:p>
          <a:p>
            <a:r>
              <a:rPr lang="hu-HU" sz="2800" dirty="0"/>
              <a:t>Ennek ellenérre a </a:t>
            </a:r>
            <a:r>
              <a:rPr lang="hu-HU" sz="2800" dirty="0" smtClean="0"/>
              <a:t>naiv </a:t>
            </a:r>
            <a:r>
              <a:rPr lang="hu-HU" sz="2800" dirty="0" err="1"/>
              <a:t>Bayes</a:t>
            </a:r>
            <a:r>
              <a:rPr lang="hu-HU" sz="2800" dirty="0"/>
              <a:t> megközelítés </a:t>
            </a:r>
            <a:r>
              <a:rPr lang="hu-HU" sz="2800" dirty="0" smtClean="0"/>
              <a:t>viszonylag népszerű, </a:t>
            </a:r>
            <a:r>
              <a:rPr lang="hu-HU" sz="2800" dirty="0"/>
              <a:t>és nagyon sok gyakorlati osztályozási feladaton meglepően </a:t>
            </a:r>
            <a:r>
              <a:rPr lang="hu-HU" sz="2800" dirty="0" smtClean="0"/>
              <a:t>jó eredményeket </a:t>
            </a:r>
            <a:r>
              <a:rPr lang="hu-HU" sz="2800" dirty="0"/>
              <a:t>ad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5108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4234746"/>
            <a:ext cx="3864044" cy="185095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Bayes</a:t>
            </a:r>
            <a:r>
              <a:rPr lang="hu-HU" dirty="0" smtClean="0"/>
              <a:t> döntési </a:t>
            </a:r>
            <a:r>
              <a:rPr lang="hu-HU" dirty="0" err="1" smtClean="0"/>
              <a:t>szabál</a:t>
            </a:r>
            <a:r>
              <a:rPr lang="en-US" dirty="0"/>
              <a:t>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862664" cy="4525963"/>
          </a:xfrm>
        </p:spPr>
        <p:txBody>
          <a:bodyPr/>
          <a:lstStyle/>
          <a:p>
            <a:r>
              <a:rPr lang="hu-HU" sz="2800" dirty="0" smtClean="0"/>
              <a:t>Minimalizálandó</a:t>
            </a:r>
            <a:r>
              <a:rPr lang="hu-HU" sz="2800" dirty="0"/>
              <a:t>: a téves osztályozások száma (aránya) hosszú </a:t>
            </a:r>
            <a:r>
              <a:rPr lang="hu-HU" sz="2800" dirty="0" smtClean="0"/>
              <a:t>távon (</a:t>
            </a:r>
            <a:r>
              <a:rPr lang="hu-HU" sz="2800" dirty="0" err="1" smtClean="0"/>
              <a:t>accuracy</a:t>
            </a:r>
            <a:r>
              <a:rPr lang="hu-HU" sz="2800" dirty="0" smtClean="0"/>
              <a:t>!)</a:t>
            </a:r>
            <a:endParaRPr lang="hu-HU" sz="2800" dirty="0"/>
          </a:p>
          <a:p>
            <a:pPr lvl="1"/>
            <a:r>
              <a:rPr lang="hu-HU" sz="2400" dirty="0"/>
              <a:t>Formalizálás: Bevezetjük a 0-1 </a:t>
            </a:r>
            <a:r>
              <a:rPr lang="hu-HU" sz="2400" b="1" dirty="0"/>
              <a:t>hibafüggvényt</a:t>
            </a:r>
            <a:r>
              <a:rPr lang="hu-HU" sz="2400" dirty="0"/>
              <a:t>: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,x)</a:t>
            </a:r>
          </a:p>
          <a:p>
            <a:pPr lvl="1"/>
            <a:endParaRPr lang="hu-HU" sz="2400" dirty="0"/>
          </a:p>
          <a:p>
            <a:r>
              <a:rPr lang="hu-HU" sz="2800" b="1" dirty="0" err="1" smtClean="0"/>
              <a:t>Bayes</a:t>
            </a:r>
            <a:r>
              <a:rPr lang="hu-HU" sz="2800" b="1" dirty="0" smtClean="0"/>
              <a:t> </a:t>
            </a:r>
            <a:r>
              <a:rPr lang="hu-HU" sz="2800" b="1" dirty="0"/>
              <a:t>döntési szabály</a:t>
            </a:r>
            <a:r>
              <a:rPr lang="hu-HU" sz="2800" dirty="0"/>
              <a:t>: a téves besorolások </a:t>
            </a:r>
            <a:r>
              <a:rPr lang="hu-HU" sz="2800" dirty="0" smtClean="0"/>
              <a:t>aránya </a:t>
            </a:r>
            <a:r>
              <a:rPr lang="hu-HU" sz="2800" dirty="0"/>
              <a:t>hosszú távon akkor lesz minimális, ha minden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/>
              <a:t> </a:t>
            </a:r>
            <a:r>
              <a:rPr lang="hu-HU" sz="2800" dirty="0" smtClean="0"/>
              <a:t>inputvektorhoz </a:t>
            </a:r>
            <a:r>
              <a:rPr lang="hu-HU" sz="2800" dirty="0"/>
              <a:t>azt a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/>
              <a:t> </a:t>
            </a:r>
            <a:r>
              <a:rPr lang="hu-HU" sz="2800" dirty="0"/>
              <a:t>osztályt választjuk, amelyre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|x)</a:t>
            </a:r>
            <a:r>
              <a:rPr lang="hu-HU" sz="2800" dirty="0" smtClean="0"/>
              <a:t> </a:t>
            </a:r>
            <a:r>
              <a:rPr lang="hu-HU" sz="2800" dirty="0"/>
              <a:t>maximális </a:t>
            </a:r>
            <a:r>
              <a:rPr lang="hu-HU" sz="2800" dirty="0" smtClean="0"/>
              <a:t>(„Maximum A </a:t>
            </a:r>
            <a:r>
              <a:rPr lang="hu-HU" sz="2800" dirty="0" err="1" smtClean="0"/>
              <a:t>Posteriori</a:t>
            </a:r>
            <a:r>
              <a:rPr lang="hu-HU" sz="2800" dirty="0" smtClean="0"/>
              <a:t> döntés”, röviden</a:t>
            </a:r>
            <a:r>
              <a:rPr lang="hu-HU" sz="2800" dirty="0"/>
              <a:t>: „</a:t>
            </a:r>
            <a:r>
              <a:rPr lang="hu-HU" sz="2800" dirty="0" err="1"/>
              <a:t>MAP-döntés</a:t>
            </a:r>
            <a:r>
              <a:rPr lang="hu-HU" sz="2800" dirty="0" smtClean="0"/>
              <a:t>”)</a:t>
            </a:r>
            <a:endParaRPr lang="hu-HU" sz="28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466181"/>
              </p:ext>
            </p:extLst>
          </p:nvPr>
        </p:nvGraphicFramePr>
        <p:xfrm>
          <a:off x="2946400" y="2708275"/>
          <a:ext cx="274161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Equation" r:id="rId4" imgW="1447560" imgH="457200" progId="Equation.3">
                  <p:embed/>
                </p:oleObj>
              </mc:Choice>
              <mc:Fallback>
                <p:oleObj name="Equation" r:id="rId4" imgW="1447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2708275"/>
                        <a:ext cx="274161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6152103" y="2715472"/>
            <a:ext cx="23201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hu-HU" sz="1800" dirty="0"/>
              <a:t>: </a:t>
            </a:r>
            <a:r>
              <a:rPr lang="hu-HU" altLang="hu-HU" sz="1800" dirty="0" smtClean="0"/>
              <a:t>helyes osztály</a:t>
            </a:r>
            <a:endParaRPr lang="en-US" altLang="hu-HU" sz="1800" dirty="0"/>
          </a:p>
          <a:p>
            <a:r>
              <a:rPr lang="en-US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hu-HU" sz="1800" dirty="0"/>
              <a:t>: </a:t>
            </a:r>
            <a:r>
              <a:rPr lang="hu-HU" altLang="hu-HU" sz="1800" dirty="0" smtClean="0"/>
              <a:t>választott osztály</a:t>
            </a: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22907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Bayes</a:t>
            </a:r>
            <a:r>
              <a:rPr lang="hu-HU" dirty="0" smtClean="0"/>
              <a:t> döntési szabály</a:t>
            </a:r>
            <a:r>
              <a:rPr lang="en-US" dirty="0" smtClean="0"/>
              <a:t> 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hu-HU" sz="2800" b="1" dirty="0" err="1" smtClean="0"/>
              <a:t>Bayes</a:t>
            </a:r>
            <a:r>
              <a:rPr lang="hu-HU" sz="2800" b="1" dirty="0" smtClean="0"/>
              <a:t> </a:t>
            </a:r>
            <a:r>
              <a:rPr lang="hu-HU" sz="2800" b="1" dirty="0"/>
              <a:t>döntési szabály</a:t>
            </a:r>
            <a:r>
              <a:rPr lang="hu-HU" sz="2800" dirty="0"/>
              <a:t>: a téves besorolások aránya hosszú távon akkor lesz minimális, ha minden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/>
              <a:t> inputvektorhoz azt a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/>
              <a:t> osztályt választjuk, amelyre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|x)</a:t>
            </a:r>
            <a:r>
              <a:rPr lang="hu-HU" sz="2800" dirty="0"/>
              <a:t> </a:t>
            </a:r>
            <a:r>
              <a:rPr lang="hu-HU" sz="2800" dirty="0" smtClean="0"/>
              <a:t>maximális</a:t>
            </a:r>
          </a:p>
          <a:p>
            <a:pPr lvl="1"/>
            <a:r>
              <a:rPr lang="hu-HU" sz="2400" dirty="0" smtClean="0"/>
              <a:t>Bizonyítás: a hibát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,x)</a:t>
            </a:r>
            <a:r>
              <a:rPr lang="hu-HU" sz="2400" dirty="0" smtClean="0"/>
              <a:t> várható értékeként formalizáljuk</a:t>
            </a:r>
            <a:r>
              <a:rPr lang="en-US" sz="2400" dirty="0" smtClean="0"/>
              <a:t>. </a:t>
            </a:r>
            <a:r>
              <a:rPr lang="hu-HU" sz="2400" dirty="0" smtClean="0"/>
              <a:t>Ezt</a:t>
            </a:r>
            <a:r>
              <a:rPr lang="en-US" sz="2400" dirty="0" smtClean="0"/>
              <a:t> </a:t>
            </a:r>
            <a:r>
              <a:rPr lang="hu-HU" sz="2400" dirty="0" smtClean="0"/>
              <a:t>úgy hívjuk, hogy a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 smtClean="0"/>
              <a:t> osztályra szavazás kockázata: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hu-HU" sz="2400" dirty="0"/>
          </a:p>
          <a:p>
            <a:pPr lvl="1"/>
            <a:endParaRPr lang="hu-HU" sz="2400" dirty="0"/>
          </a:p>
          <a:p>
            <a:pPr lvl="1"/>
            <a:endParaRPr lang="en-US" sz="2400" dirty="0" smtClean="0"/>
          </a:p>
          <a:p>
            <a:pPr lvl="1"/>
            <a:r>
              <a:rPr lang="hu-HU" sz="2400" dirty="0" smtClean="0"/>
              <a:t>Ez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/>
              <a:t>-re nézve akkor lesz minimális, ha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|x)</a:t>
            </a:r>
            <a:r>
              <a:rPr lang="hu-HU" sz="2400" dirty="0"/>
              <a:t> maximális</a:t>
            </a:r>
          </a:p>
          <a:p>
            <a:endParaRPr lang="hu-HU" sz="2800" dirty="0" smtClean="0"/>
          </a:p>
          <a:p>
            <a:endParaRPr lang="hu-HU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189819"/>
              </p:ext>
            </p:extLst>
          </p:nvPr>
        </p:nvGraphicFramePr>
        <p:xfrm>
          <a:off x="1487487" y="3429000"/>
          <a:ext cx="7114629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name="Equation" r:id="rId3" imgW="3720960" imgH="1168200" progId="Equation.3">
                  <p:embed/>
                </p:oleObj>
              </mc:Choice>
              <mc:Fallback>
                <p:oleObj name="Equation" r:id="rId3" imgW="372096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7" y="3429000"/>
                        <a:ext cx="7114629" cy="2232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33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Bayes</a:t>
            </a:r>
            <a:r>
              <a:rPr lang="hu-HU" dirty="0" smtClean="0"/>
              <a:t> döntési szabály</a:t>
            </a:r>
            <a:r>
              <a:rPr lang="en-US" dirty="0" smtClean="0"/>
              <a:t> #3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hu-HU" sz="2800" dirty="0"/>
              <a:t>A teljes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/>
              <a:t> jellemzőtérre </a:t>
            </a:r>
            <a:r>
              <a:rPr lang="hu-HU" sz="2800" dirty="0" smtClean="0"/>
              <a:t>így </a:t>
            </a:r>
            <a:r>
              <a:rPr lang="hu-HU" sz="2800" dirty="0"/>
              <a:t>terjeszthetjük ki:</a:t>
            </a:r>
          </a:p>
          <a:p>
            <a:endParaRPr lang="hu-HU" sz="2800" dirty="0"/>
          </a:p>
          <a:p>
            <a:endParaRPr lang="hu-HU" sz="2800" dirty="0"/>
          </a:p>
          <a:p>
            <a:r>
              <a:rPr lang="hu-HU" sz="2800" dirty="0"/>
              <a:t>Persze ha minden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/>
              <a:t>-re </a:t>
            </a:r>
            <a:r>
              <a:rPr lang="hu-HU" sz="2800" dirty="0" smtClean="0"/>
              <a:t>min</a:t>
            </a:r>
            <a:r>
              <a:rPr lang="hu-HU" sz="2800" dirty="0"/>
              <a:t>i</a:t>
            </a:r>
            <a:r>
              <a:rPr lang="hu-HU" sz="2800" dirty="0" smtClean="0"/>
              <a:t>malizáljuk </a:t>
            </a:r>
            <a:r>
              <a:rPr lang="hu-HU" sz="2800" dirty="0"/>
              <a:t>a kockázatot (azaz minden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/>
              <a:t> pontban optimális döntést hozunk), azzal egyúttal a fentit képletet is minimalizáljuk</a:t>
            </a:r>
          </a:p>
          <a:p>
            <a:endParaRPr lang="hu-HU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97659"/>
              </p:ext>
            </p:extLst>
          </p:nvPr>
        </p:nvGraphicFramePr>
        <p:xfrm>
          <a:off x="3705225" y="1943100"/>
          <a:ext cx="36480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Equation" r:id="rId3" imgW="1650960" imgH="368280" progId="Equation.3">
                  <p:embed/>
                </p:oleObj>
              </mc:Choice>
              <mc:Fallback>
                <p:oleObj name="Equation" r:id="rId3" imgW="16509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225" y="1943100"/>
                        <a:ext cx="36480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smtClean="0"/>
              <a:t>Döntéselméleti megközelítés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980728"/>
            <a:ext cx="7358608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 err="1"/>
              <a:t>Bayes</a:t>
            </a:r>
            <a:r>
              <a:rPr lang="hu-HU" sz="2800" dirty="0"/>
              <a:t> döntési szabály egy speciális esete annak, amit </a:t>
            </a:r>
            <a:r>
              <a:rPr lang="hu-HU" sz="2800" dirty="0" smtClean="0"/>
              <a:t>indirekt </a:t>
            </a:r>
            <a:r>
              <a:rPr lang="hu-HU" sz="2800" dirty="0"/>
              <a:t>vagy döntéselméleti megközelítésnek </a:t>
            </a:r>
            <a:r>
              <a:rPr lang="hu-HU" sz="2800" dirty="0" smtClean="0"/>
              <a:t>hívtunk</a:t>
            </a:r>
            <a:endParaRPr lang="hu-HU" sz="2800" dirty="0"/>
          </a:p>
          <a:p>
            <a:pPr lvl="1"/>
            <a:r>
              <a:rPr lang="hu-HU" sz="2400" dirty="0"/>
              <a:t>Minden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/>
              <a:t> osztályhoz készítünk egy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dirty="0" smtClean="0"/>
              <a:t> </a:t>
            </a:r>
            <a:r>
              <a:rPr lang="hu-HU" sz="2400" dirty="0" smtClean="0"/>
              <a:t>diszkrimináns-függvényt</a:t>
            </a:r>
            <a:endParaRPr lang="hu-HU" sz="2400" dirty="0"/>
          </a:p>
          <a:p>
            <a:pPr lvl="1"/>
            <a:r>
              <a:rPr lang="hu-HU" sz="2400" dirty="0"/>
              <a:t>Adott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dirty="0"/>
              <a:t> </a:t>
            </a:r>
            <a:r>
              <a:rPr lang="hu-HU" sz="2400" dirty="0" smtClean="0"/>
              <a:t>tesz</a:t>
            </a:r>
            <a:r>
              <a:rPr lang="en-US" sz="2400" dirty="0" smtClean="0"/>
              <a:t>t</a:t>
            </a:r>
            <a:r>
              <a:rPr lang="hu-HU" sz="2400" dirty="0" smtClean="0"/>
              <a:t>példát </a:t>
            </a:r>
            <a:r>
              <a:rPr lang="hu-HU" sz="2400" dirty="0"/>
              <a:t>abba az osztályba sorolunk, amelyre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r>
              <a:rPr lang="hu-HU" sz="2400" dirty="0"/>
              <a:t> maximális</a:t>
            </a:r>
          </a:p>
          <a:p>
            <a:r>
              <a:rPr lang="hu-HU" sz="2800" dirty="0" smtClean="0"/>
              <a:t>Más diszkrimináns-függvényekkel </a:t>
            </a:r>
            <a:r>
              <a:rPr lang="hu-HU" sz="2800" dirty="0"/>
              <a:t>is </a:t>
            </a:r>
            <a:r>
              <a:rPr lang="hu-HU" sz="2800" dirty="0" smtClean="0"/>
              <a:t>működhet, </a:t>
            </a:r>
            <a:r>
              <a:rPr lang="hu-HU" sz="2800" dirty="0"/>
              <a:t>de a bizonyítás csak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(x)=P(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|x)</a:t>
            </a:r>
            <a:r>
              <a:rPr lang="hu-HU" sz="2800" dirty="0"/>
              <a:t> esetére garantál </a:t>
            </a:r>
            <a:r>
              <a:rPr lang="hu-HU" sz="2800" dirty="0" err="1"/>
              <a:t>optimalitást</a:t>
            </a:r>
            <a:endParaRPr lang="hu-HU" sz="2800" dirty="0"/>
          </a:p>
          <a:p>
            <a:r>
              <a:rPr lang="hu-HU" sz="2800" dirty="0" smtClean="0"/>
              <a:t>Tehát: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|x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/>
              <a:t> </a:t>
            </a:r>
            <a:r>
              <a:rPr lang="hu-HU" sz="2800" b="1" dirty="0"/>
              <a:t>minél pontosabb becslése </a:t>
            </a:r>
            <a:r>
              <a:rPr lang="hu-HU" sz="2800" dirty="0"/>
              <a:t>szükséges véges tanulóhalmaz alapján</a:t>
            </a:r>
          </a:p>
          <a:p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03" y="2746797"/>
            <a:ext cx="3986597" cy="305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sz="4000" dirty="0" smtClean="0"/>
              <a:t>Diszkrimináns-függvények </a:t>
            </a:r>
            <a:r>
              <a:rPr lang="hu-HU" sz="4000" dirty="0"/>
              <a:t>és döntési felületek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hu-HU" sz="2800" dirty="0" smtClean="0"/>
              <a:t>A </a:t>
            </a:r>
            <a:r>
              <a:rPr lang="hu-HU" sz="2800" dirty="0" smtClean="0"/>
              <a:t>diszkrimináns-függvények </a:t>
            </a:r>
            <a:r>
              <a:rPr lang="hu-HU" sz="2800" dirty="0"/>
              <a:t>és a döntési szabály indirekt módon döntési felület(</a:t>
            </a:r>
            <a:r>
              <a:rPr lang="hu-HU" sz="2800" dirty="0" err="1"/>
              <a:t>ek</a:t>
            </a:r>
            <a:r>
              <a:rPr lang="hu-HU" sz="2800" dirty="0"/>
              <a:t>)et határoznak </a:t>
            </a:r>
            <a:r>
              <a:rPr lang="hu-HU" sz="2800" dirty="0" smtClean="0"/>
              <a:t>meg</a:t>
            </a:r>
          </a:p>
          <a:p>
            <a:r>
              <a:rPr lang="hu-HU" sz="2800" dirty="0" smtClean="0"/>
              <a:t>Példák </a:t>
            </a:r>
            <a:r>
              <a:rPr lang="hu-HU" sz="2800" dirty="0"/>
              <a:t>két osztály </a:t>
            </a:r>
            <a:r>
              <a:rPr lang="hu-HU" sz="2800" dirty="0" smtClean="0"/>
              <a:t>(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dirty="0" smtClean="0"/>
              <a:t> és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800" dirty="0" smtClean="0"/>
              <a:t>) esetére</a:t>
            </a:r>
            <a:r>
              <a:rPr lang="hu-HU" sz="2800" dirty="0"/>
              <a:t>:</a:t>
            </a:r>
          </a:p>
          <a:p>
            <a:endParaRPr lang="hu-HU" sz="2800" dirty="0" smtClean="0"/>
          </a:p>
          <a:p>
            <a:pPr lvl="1"/>
            <a:endParaRPr lang="hu-HU" sz="2400" dirty="0"/>
          </a:p>
          <a:p>
            <a:endParaRPr lang="hu-HU" sz="2800" dirty="0"/>
          </a:p>
          <a:p>
            <a:endParaRPr lang="hu-HU" sz="28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11442" y="2924944"/>
            <a:ext cx="4608512" cy="3273578"/>
            <a:chOff x="2625" y="4098"/>
            <a:chExt cx="5816" cy="4498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045" y="4275"/>
              <a:ext cx="1207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altLang="hu-HU" sz="2200" dirty="0" err="1">
                  <a:latin typeface="Calibri" panose="020F0502020204030204" pitchFamily="34" charset="0"/>
                </a:rPr>
                <a:t>g</a:t>
              </a:r>
              <a:r>
                <a:rPr lang="en-US" altLang="hu-HU" sz="2200" baseline="-25000" dirty="0" err="1">
                  <a:latin typeface="Calibri" panose="020F0502020204030204" pitchFamily="34" charset="0"/>
                </a:rPr>
                <a:t>i</a:t>
              </a:r>
              <a:r>
                <a:rPr lang="en-US" altLang="hu-HU" sz="2200" dirty="0">
                  <a:latin typeface="Calibri" panose="020F0502020204030204" pitchFamily="34" charset="0"/>
                </a:rPr>
                <a:t>(x)</a:t>
              </a:r>
              <a:endParaRPr lang="hu-HU" altLang="hu-HU" sz="2200" dirty="0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625" y="4098"/>
              <a:ext cx="5816" cy="4498"/>
              <a:chOff x="2625" y="4098"/>
              <a:chExt cx="5816" cy="4498"/>
            </a:xfrm>
          </p:grpSpPr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>
                <a:off x="2974" y="7692"/>
                <a:ext cx="54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2974" y="4098"/>
                <a:ext cx="0" cy="3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2767" y="5842"/>
                <a:ext cx="4032" cy="1853"/>
              </a:xfrm>
              <a:custGeom>
                <a:avLst/>
                <a:gdLst>
                  <a:gd name="T0" fmla="*/ 0 w 4032"/>
                  <a:gd name="T1" fmla="*/ 1703 h 1853"/>
                  <a:gd name="T2" fmla="*/ 162 w 4032"/>
                  <a:gd name="T3" fmla="*/ 1716 h 1853"/>
                  <a:gd name="T4" fmla="*/ 275 w 4032"/>
                  <a:gd name="T5" fmla="*/ 1728 h 1853"/>
                  <a:gd name="T6" fmla="*/ 388 w 4032"/>
                  <a:gd name="T7" fmla="*/ 1653 h 1853"/>
                  <a:gd name="T8" fmla="*/ 400 w 4032"/>
                  <a:gd name="T9" fmla="*/ 1540 h 1853"/>
                  <a:gd name="T10" fmla="*/ 576 w 4032"/>
                  <a:gd name="T11" fmla="*/ 1428 h 1853"/>
                  <a:gd name="T12" fmla="*/ 688 w 4032"/>
                  <a:gd name="T13" fmla="*/ 1365 h 1853"/>
                  <a:gd name="T14" fmla="*/ 763 w 4032"/>
                  <a:gd name="T15" fmla="*/ 1202 h 1853"/>
                  <a:gd name="T16" fmla="*/ 876 w 4032"/>
                  <a:gd name="T17" fmla="*/ 1165 h 1853"/>
                  <a:gd name="T18" fmla="*/ 989 w 4032"/>
                  <a:gd name="T19" fmla="*/ 939 h 1853"/>
                  <a:gd name="T20" fmla="*/ 1026 w 4032"/>
                  <a:gd name="T21" fmla="*/ 789 h 1853"/>
                  <a:gd name="T22" fmla="*/ 1039 w 4032"/>
                  <a:gd name="T23" fmla="*/ 751 h 1853"/>
                  <a:gd name="T24" fmla="*/ 1114 w 4032"/>
                  <a:gd name="T25" fmla="*/ 714 h 1853"/>
                  <a:gd name="T26" fmla="*/ 1227 w 4032"/>
                  <a:gd name="T27" fmla="*/ 488 h 1853"/>
                  <a:gd name="T28" fmla="*/ 1327 w 4032"/>
                  <a:gd name="T29" fmla="*/ 413 h 1853"/>
                  <a:gd name="T30" fmla="*/ 1364 w 4032"/>
                  <a:gd name="T31" fmla="*/ 388 h 1853"/>
                  <a:gd name="T32" fmla="*/ 1477 w 4032"/>
                  <a:gd name="T33" fmla="*/ 376 h 1853"/>
                  <a:gd name="T34" fmla="*/ 1527 w 4032"/>
                  <a:gd name="T35" fmla="*/ 263 h 1853"/>
                  <a:gd name="T36" fmla="*/ 1552 w 4032"/>
                  <a:gd name="T37" fmla="*/ 225 h 1853"/>
                  <a:gd name="T38" fmla="*/ 1627 w 4032"/>
                  <a:gd name="T39" fmla="*/ 113 h 1853"/>
                  <a:gd name="T40" fmla="*/ 1753 w 4032"/>
                  <a:gd name="T41" fmla="*/ 125 h 1853"/>
                  <a:gd name="T42" fmla="*/ 1790 w 4032"/>
                  <a:gd name="T43" fmla="*/ 163 h 1853"/>
                  <a:gd name="T44" fmla="*/ 1890 w 4032"/>
                  <a:gd name="T45" fmla="*/ 150 h 1853"/>
                  <a:gd name="T46" fmla="*/ 1978 w 4032"/>
                  <a:gd name="T47" fmla="*/ 0 h 1853"/>
                  <a:gd name="T48" fmla="*/ 2078 w 4032"/>
                  <a:gd name="T49" fmla="*/ 13 h 1853"/>
                  <a:gd name="T50" fmla="*/ 2153 w 4032"/>
                  <a:gd name="T51" fmla="*/ 63 h 1853"/>
                  <a:gd name="T52" fmla="*/ 2304 w 4032"/>
                  <a:gd name="T53" fmla="*/ 88 h 1853"/>
                  <a:gd name="T54" fmla="*/ 2316 w 4032"/>
                  <a:gd name="T55" fmla="*/ 125 h 1853"/>
                  <a:gd name="T56" fmla="*/ 2429 w 4032"/>
                  <a:gd name="T57" fmla="*/ 163 h 1853"/>
                  <a:gd name="T58" fmla="*/ 2529 w 4032"/>
                  <a:gd name="T59" fmla="*/ 313 h 1853"/>
                  <a:gd name="T60" fmla="*/ 2542 w 4032"/>
                  <a:gd name="T61" fmla="*/ 351 h 1853"/>
                  <a:gd name="T62" fmla="*/ 2642 w 4032"/>
                  <a:gd name="T63" fmla="*/ 363 h 1853"/>
                  <a:gd name="T64" fmla="*/ 2729 w 4032"/>
                  <a:gd name="T65" fmla="*/ 501 h 1853"/>
                  <a:gd name="T66" fmla="*/ 2792 w 4032"/>
                  <a:gd name="T67" fmla="*/ 689 h 1853"/>
                  <a:gd name="T68" fmla="*/ 2830 w 4032"/>
                  <a:gd name="T69" fmla="*/ 701 h 1853"/>
                  <a:gd name="T70" fmla="*/ 2867 w 4032"/>
                  <a:gd name="T71" fmla="*/ 726 h 1853"/>
                  <a:gd name="T72" fmla="*/ 2905 w 4032"/>
                  <a:gd name="T73" fmla="*/ 739 h 1853"/>
                  <a:gd name="T74" fmla="*/ 2992 w 4032"/>
                  <a:gd name="T75" fmla="*/ 889 h 1853"/>
                  <a:gd name="T76" fmla="*/ 3130 w 4032"/>
                  <a:gd name="T77" fmla="*/ 1077 h 1853"/>
                  <a:gd name="T78" fmla="*/ 3205 w 4032"/>
                  <a:gd name="T79" fmla="*/ 1302 h 1853"/>
                  <a:gd name="T80" fmla="*/ 3406 w 4032"/>
                  <a:gd name="T81" fmla="*/ 1377 h 1853"/>
                  <a:gd name="T82" fmla="*/ 3431 w 4032"/>
                  <a:gd name="T83" fmla="*/ 1403 h 1853"/>
                  <a:gd name="T84" fmla="*/ 3543 w 4032"/>
                  <a:gd name="T85" fmla="*/ 1415 h 1853"/>
                  <a:gd name="T86" fmla="*/ 3556 w 4032"/>
                  <a:gd name="T87" fmla="*/ 1553 h 1853"/>
                  <a:gd name="T88" fmla="*/ 3631 w 4032"/>
                  <a:gd name="T89" fmla="*/ 1603 h 1853"/>
                  <a:gd name="T90" fmla="*/ 3706 w 4032"/>
                  <a:gd name="T91" fmla="*/ 1665 h 1853"/>
                  <a:gd name="T92" fmla="*/ 3806 w 4032"/>
                  <a:gd name="T93" fmla="*/ 1678 h 1853"/>
                  <a:gd name="T94" fmla="*/ 3919 w 4032"/>
                  <a:gd name="T95" fmla="*/ 1703 h 1853"/>
                  <a:gd name="T96" fmla="*/ 3931 w 4032"/>
                  <a:gd name="T97" fmla="*/ 1816 h 1853"/>
                  <a:gd name="T98" fmla="*/ 4007 w 4032"/>
                  <a:gd name="T99" fmla="*/ 1828 h 1853"/>
                  <a:gd name="T100" fmla="*/ 4032 w 4032"/>
                  <a:gd name="T101" fmla="*/ 1853 h 18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032"/>
                  <a:gd name="T154" fmla="*/ 0 h 1853"/>
                  <a:gd name="T155" fmla="*/ 4032 w 4032"/>
                  <a:gd name="T156" fmla="*/ 1853 h 18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032" h="1853">
                    <a:moveTo>
                      <a:pt x="0" y="1703"/>
                    </a:moveTo>
                    <a:cubicBezTo>
                      <a:pt x="54" y="1707"/>
                      <a:pt x="109" y="1706"/>
                      <a:pt x="162" y="1716"/>
                    </a:cubicBezTo>
                    <a:cubicBezTo>
                      <a:pt x="297" y="1742"/>
                      <a:pt x="57" y="1766"/>
                      <a:pt x="275" y="1728"/>
                    </a:cubicBezTo>
                    <a:cubicBezTo>
                      <a:pt x="332" y="1699"/>
                      <a:pt x="353" y="1706"/>
                      <a:pt x="388" y="1653"/>
                    </a:cubicBezTo>
                    <a:cubicBezTo>
                      <a:pt x="392" y="1615"/>
                      <a:pt x="391" y="1577"/>
                      <a:pt x="400" y="1540"/>
                    </a:cubicBezTo>
                    <a:cubicBezTo>
                      <a:pt x="420" y="1459"/>
                      <a:pt x="521" y="1456"/>
                      <a:pt x="576" y="1428"/>
                    </a:cubicBezTo>
                    <a:cubicBezTo>
                      <a:pt x="664" y="1383"/>
                      <a:pt x="628" y="1406"/>
                      <a:pt x="688" y="1365"/>
                    </a:cubicBezTo>
                    <a:cubicBezTo>
                      <a:pt x="696" y="1309"/>
                      <a:pt x="701" y="1233"/>
                      <a:pt x="763" y="1202"/>
                    </a:cubicBezTo>
                    <a:cubicBezTo>
                      <a:pt x="798" y="1184"/>
                      <a:pt x="876" y="1165"/>
                      <a:pt x="876" y="1165"/>
                    </a:cubicBezTo>
                    <a:cubicBezTo>
                      <a:pt x="891" y="1075"/>
                      <a:pt x="924" y="1004"/>
                      <a:pt x="989" y="939"/>
                    </a:cubicBezTo>
                    <a:cubicBezTo>
                      <a:pt x="1010" y="743"/>
                      <a:pt x="977" y="886"/>
                      <a:pt x="1026" y="789"/>
                    </a:cubicBezTo>
                    <a:cubicBezTo>
                      <a:pt x="1032" y="777"/>
                      <a:pt x="1029" y="760"/>
                      <a:pt x="1039" y="751"/>
                    </a:cubicBezTo>
                    <a:cubicBezTo>
                      <a:pt x="1060" y="733"/>
                      <a:pt x="1089" y="726"/>
                      <a:pt x="1114" y="714"/>
                    </a:cubicBezTo>
                    <a:cubicBezTo>
                      <a:pt x="1181" y="647"/>
                      <a:pt x="1196" y="578"/>
                      <a:pt x="1227" y="488"/>
                    </a:cubicBezTo>
                    <a:cubicBezTo>
                      <a:pt x="1236" y="460"/>
                      <a:pt x="1312" y="422"/>
                      <a:pt x="1327" y="413"/>
                    </a:cubicBezTo>
                    <a:cubicBezTo>
                      <a:pt x="1340" y="405"/>
                      <a:pt x="1350" y="392"/>
                      <a:pt x="1364" y="388"/>
                    </a:cubicBezTo>
                    <a:cubicBezTo>
                      <a:pt x="1401" y="379"/>
                      <a:pt x="1439" y="380"/>
                      <a:pt x="1477" y="376"/>
                    </a:cubicBezTo>
                    <a:cubicBezTo>
                      <a:pt x="1549" y="304"/>
                      <a:pt x="1489" y="379"/>
                      <a:pt x="1527" y="263"/>
                    </a:cubicBezTo>
                    <a:cubicBezTo>
                      <a:pt x="1532" y="249"/>
                      <a:pt x="1545" y="239"/>
                      <a:pt x="1552" y="225"/>
                    </a:cubicBezTo>
                    <a:cubicBezTo>
                      <a:pt x="1576" y="178"/>
                      <a:pt x="1588" y="152"/>
                      <a:pt x="1627" y="113"/>
                    </a:cubicBezTo>
                    <a:cubicBezTo>
                      <a:pt x="1669" y="117"/>
                      <a:pt x="1713" y="113"/>
                      <a:pt x="1753" y="125"/>
                    </a:cubicBezTo>
                    <a:cubicBezTo>
                      <a:pt x="1770" y="130"/>
                      <a:pt x="1773" y="160"/>
                      <a:pt x="1790" y="163"/>
                    </a:cubicBezTo>
                    <a:cubicBezTo>
                      <a:pt x="1823" y="169"/>
                      <a:pt x="1857" y="154"/>
                      <a:pt x="1890" y="150"/>
                    </a:cubicBezTo>
                    <a:cubicBezTo>
                      <a:pt x="1921" y="89"/>
                      <a:pt x="1931" y="47"/>
                      <a:pt x="1978" y="0"/>
                    </a:cubicBezTo>
                    <a:cubicBezTo>
                      <a:pt x="2011" y="4"/>
                      <a:pt x="2046" y="2"/>
                      <a:pt x="2078" y="13"/>
                    </a:cubicBezTo>
                    <a:cubicBezTo>
                      <a:pt x="2239" y="71"/>
                      <a:pt x="2016" y="35"/>
                      <a:pt x="2153" y="63"/>
                    </a:cubicBezTo>
                    <a:cubicBezTo>
                      <a:pt x="2203" y="73"/>
                      <a:pt x="2254" y="80"/>
                      <a:pt x="2304" y="88"/>
                    </a:cubicBezTo>
                    <a:cubicBezTo>
                      <a:pt x="2308" y="100"/>
                      <a:pt x="2305" y="118"/>
                      <a:pt x="2316" y="125"/>
                    </a:cubicBezTo>
                    <a:cubicBezTo>
                      <a:pt x="2350" y="145"/>
                      <a:pt x="2429" y="163"/>
                      <a:pt x="2429" y="163"/>
                    </a:cubicBezTo>
                    <a:cubicBezTo>
                      <a:pt x="2474" y="208"/>
                      <a:pt x="2501" y="257"/>
                      <a:pt x="2529" y="313"/>
                    </a:cubicBezTo>
                    <a:cubicBezTo>
                      <a:pt x="2535" y="325"/>
                      <a:pt x="2530" y="346"/>
                      <a:pt x="2542" y="351"/>
                    </a:cubicBezTo>
                    <a:cubicBezTo>
                      <a:pt x="2573" y="365"/>
                      <a:pt x="2609" y="359"/>
                      <a:pt x="2642" y="363"/>
                    </a:cubicBezTo>
                    <a:cubicBezTo>
                      <a:pt x="2660" y="509"/>
                      <a:pt x="2635" y="438"/>
                      <a:pt x="2729" y="501"/>
                    </a:cubicBezTo>
                    <a:cubicBezTo>
                      <a:pt x="2769" y="562"/>
                      <a:pt x="2752" y="634"/>
                      <a:pt x="2792" y="689"/>
                    </a:cubicBezTo>
                    <a:cubicBezTo>
                      <a:pt x="2800" y="700"/>
                      <a:pt x="2817" y="697"/>
                      <a:pt x="2830" y="701"/>
                    </a:cubicBezTo>
                    <a:cubicBezTo>
                      <a:pt x="2842" y="709"/>
                      <a:pt x="2854" y="719"/>
                      <a:pt x="2867" y="726"/>
                    </a:cubicBezTo>
                    <a:cubicBezTo>
                      <a:pt x="2879" y="732"/>
                      <a:pt x="2901" y="726"/>
                      <a:pt x="2905" y="739"/>
                    </a:cubicBezTo>
                    <a:cubicBezTo>
                      <a:pt x="2961" y="909"/>
                      <a:pt x="2848" y="866"/>
                      <a:pt x="2992" y="889"/>
                    </a:cubicBezTo>
                    <a:cubicBezTo>
                      <a:pt x="3019" y="1040"/>
                      <a:pt x="2990" y="1053"/>
                      <a:pt x="3130" y="1077"/>
                    </a:cubicBezTo>
                    <a:cubicBezTo>
                      <a:pt x="3138" y="1179"/>
                      <a:pt x="3105" y="1270"/>
                      <a:pt x="3205" y="1302"/>
                    </a:cubicBezTo>
                    <a:cubicBezTo>
                      <a:pt x="3266" y="1342"/>
                      <a:pt x="3335" y="1366"/>
                      <a:pt x="3406" y="1377"/>
                    </a:cubicBezTo>
                    <a:cubicBezTo>
                      <a:pt x="3414" y="1386"/>
                      <a:pt x="3419" y="1400"/>
                      <a:pt x="3431" y="1403"/>
                    </a:cubicBezTo>
                    <a:cubicBezTo>
                      <a:pt x="3467" y="1413"/>
                      <a:pt x="3519" y="1386"/>
                      <a:pt x="3543" y="1415"/>
                    </a:cubicBezTo>
                    <a:cubicBezTo>
                      <a:pt x="3573" y="1450"/>
                      <a:pt x="3543" y="1509"/>
                      <a:pt x="3556" y="1553"/>
                    </a:cubicBezTo>
                    <a:cubicBezTo>
                      <a:pt x="3568" y="1593"/>
                      <a:pt x="3603" y="1589"/>
                      <a:pt x="3631" y="1603"/>
                    </a:cubicBezTo>
                    <a:cubicBezTo>
                      <a:pt x="3660" y="1618"/>
                      <a:pt x="3676" y="1654"/>
                      <a:pt x="3706" y="1665"/>
                    </a:cubicBezTo>
                    <a:cubicBezTo>
                      <a:pt x="3738" y="1676"/>
                      <a:pt x="3773" y="1672"/>
                      <a:pt x="3806" y="1678"/>
                    </a:cubicBezTo>
                    <a:cubicBezTo>
                      <a:pt x="3844" y="1685"/>
                      <a:pt x="3881" y="1695"/>
                      <a:pt x="3919" y="1703"/>
                    </a:cubicBezTo>
                    <a:cubicBezTo>
                      <a:pt x="3923" y="1741"/>
                      <a:pt x="3909" y="1785"/>
                      <a:pt x="3931" y="1816"/>
                    </a:cubicBezTo>
                    <a:cubicBezTo>
                      <a:pt x="3946" y="1837"/>
                      <a:pt x="3983" y="1819"/>
                      <a:pt x="4007" y="1828"/>
                    </a:cubicBezTo>
                    <a:cubicBezTo>
                      <a:pt x="4018" y="1832"/>
                      <a:pt x="4024" y="1845"/>
                      <a:pt x="4032" y="185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4319" y="5782"/>
                <a:ext cx="3870" cy="1928"/>
              </a:xfrm>
              <a:custGeom>
                <a:avLst/>
                <a:gdLst>
                  <a:gd name="T0" fmla="*/ 0 w 3870"/>
                  <a:gd name="T1" fmla="*/ 1928 h 1928"/>
                  <a:gd name="T2" fmla="*/ 201 w 3870"/>
                  <a:gd name="T3" fmla="*/ 1803 h 1928"/>
                  <a:gd name="T4" fmla="*/ 351 w 3870"/>
                  <a:gd name="T5" fmla="*/ 1652 h 1928"/>
                  <a:gd name="T6" fmla="*/ 539 w 3870"/>
                  <a:gd name="T7" fmla="*/ 1615 h 1928"/>
                  <a:gd name="T8" fmla="*/ 639 w 3870"/>
                  <a:gd name="T9" fmla="*/ 1477 h 1928"/>
                  <a:gd name="T10" fmla="*/ 727 w 3870"/>
                  <a:gd name="T11" fmla="*/ 1465 h 1928"/>
                  <a:gd name="T12" fmla="*/ 827 w 3870"/>
                  <a:gd name="T13" fmla="*/ 1277 h 1928"/>
                  <a:gd name="T14" fmla="*/ 864 w 3870"/>
                  <a:gd name="T15" fmla="*/ 1202 h 1928"/>
                  <a:gd name="T16" fmla="*/ 1027 w 3870"/>
                  <a:gd name="T17" fmla="*/ 1177 h 1928"/>
                  <a:gd name="T18" fmla="*/ 1140 w 3870"/>
                  <a:gd name="T19" fmla="*/ 1126 h 1928"/>
                  <a:gd name="T20" fmla="*/ 1202 w 3870"/>
                  <a:gd name="T21" fmla="*/ 939 h 1928"/>
                  <a:gd name="T22" fmla="*/ 1215 w 3870"/>
                  <a:gd name="T23" fmla="*/ 901 h 1928"/>
                  <a:gd name="T24" fmla="*/ 1365 w 3870"/>
                  <a:gd name="T25" fmla="*/ 876 h 1928"/>
                  <a:gd name="T26" fmla="*/ 1428 w 3870"/>
                  <a:gd name="T27" fmla="*/ 788 h 1928"/>
                  <a:gd name="T28" fmla="*/ 1503 w 3870"/>
                  <a:gd name="T29" fmla="*/ 601 h 1928"/>
                  <a:gd name="T30" fmla="*/ 1691 w 3870"/>
                  <a:gd name="T31" fmla="*/ 538 h 1928"/>
                  <a:gd name="T32" fmla="*/ 1703 w 3870"/>
                  <a:gd name="T33" fmla="*/ 488 h 1928"/>
                  <a:gd name="T34" fmla="*/ 1803 w 3870"/>
                  <a:gd name="T35" fmla="*/ 388 h 1928"/>
                  <a:gd name="T36" fmla="*/ 1879 w 3870"/>
                  <a:gd name="T37" fmla="*/ 400 h 1928"/>
                  <a:gd name="T38" fmla="*/ 1954 w 3870"/>
                  <a:gd name="T39" fmla="*/ 413 h 1928"/>
                  <a:gd name="T40" fmla="*/ 1991 w 3870"/>
                  <a:gd name="T41" fmla="*/ 375 h 1928"/>
                  <a:gd name="T42" fmla="*/ 2029 w 3870"/>
                  <a:gd name="T43" fmla="*/ 300 h 1928"/>
                  <a:gd name="T44" fmla="*/ 2229 w 3870"/>
                  <a:gd name="T45" fmla="*/ 225 h 1928"/>
                  <a:gd name="T46" fmla="*/ 2254 w 3870"/>
                  <a:gd name="T47" fmla="*/ 162 h 1928"/>
                  <a:gd name="T48" fmla="*/ 2292 w 3870"/>
                  <a:gd name="T49" fmla="*/ 150 h 1928"/>
                  <a:gd name="T50" fmla="*/ 2455 w 3870"/>
                  <a:gd name="T51" fmla="*/ 112 h 1928"/>
                  <a:gd name="T52" fmla="*/ 2517 w 3870"/>
                  <a:gd name="T53" fmla="*/ 37 h 1928"/>
                  <a:gd name="T54" fmla="*/ 2605 w 3870"/>
                  <a:gd name="T55" fmla="*/ 0 h 1928"/>
                  <a:gd name="T56" fmla="*/ 2893 w 3870"/>
                  <a:gd name="T57" fmla="*/ 50 h 1928"/>
                  <a:gd name="T58" fmla="*/ 2905 w 3870"/>
                  <a:gd name="T59" fmla="*/ 87 h 1928"/>
                  <a:gd name="T60" fmla="*/ 3006 w 3870"/>
                  <a:gd name="T61" fmla="*/ 100 h 1928"/>
                  <a:gd name="T62" fmla="*/ 3131 w 3870"/>
                  <a:gd name="T63" fmla="*/ 288 h 1928"/>
                  <a:gd name="T64" fmla="*/ 3168 w 3870"/>
                  <a:gd name="T65" fmla="*/ 475 h 1928"/>
                  <a:gd name="T66" fmla="*/ 3268 w 3870"/>
                  <a:gd name="T67" fmla="*/ 576 h 1928"/>
                  <a:gd name="T68" fmla="*/ 3281 w 3870"/>
                  <a:gd name="T69" fmla="*/ 651 h 1928"/>
                  <a:gd name="T70" fmla="*/ 3319 w 3870"/>
                  <a:gd name="T71" fmla="*/ 663 h 1928"/>
                  <a:gd name="T72" fmla="*/ 3356 w 3870"/>
                  <a:gd name="T73" fmla="*/ 688 h 1928"/>
                  <a:gd name="T74" fmla="*/ 3419 w 3870"/>
                  <a:gd name="T75" fmla="*/ 838 h 1928"/>
                  <a:gd name="T76" fmla="*/ 3469 w 3870"/>
                  <a:gd name="T77" fmla="*/ 876 h 1928"/>
                  <a:gd name="T78" fmla="*/ 3506 w 3870"/>
                  <a:gd name="T79" fmla="*/ 914 h 1928"/>
                  <a:gd name="T80" fmla="*/ 3569 w 3870"/>
                  <a:gd name="T81" fmla="*/ 1252 h 1928"/>
                  <a:gd name="T82" fmla="*/ 3694 w 3870"/>
                  <a:gd name="T83" fmla="*/ 1414 h 1928"/>
                  <a:gd name="T84" fmla="*/ 3794 w 3870"/>
                  <a:gd name="T85" fmla="*/ 1477 h 1928"/>
                  <a:gd name="T86" fmla="*/ 3832 w 3870"/>
                  <a:gd name="T87" fmla="*/ 1627 h 1928"/>
                  <a:gd name="T88" fmla="*/ 3844 w 3870"/>
                  <a:gd name="T89" fmla="*/ 1665 h 1928"/>
                  <a:gd name="T90" fmla="*/ 3870 w 3870"/>
                  <a:gd name="T91" fmla="*/ 1665 h 192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70"/>
                  <a:gd name="T139" fmla="*/ 0 h 1928"/>
                  <a:gd name="T140" fmla="*/ 3870 w 3870"/>
                  <a:gd name="T141" fmla="*/ 1928 h 192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70" h="1928">
                    <a:moveTo>
                      <a:pt x="0" y="1928"/>
                    </a:moveTo>
                    <a:cubicBezTo>
                      <a:pt x="44" y="1798"/>
                      <a:pt x="57" y="1817"/>
                      <a:pt x="201" y="1803"/>
                    </a:cubicBezTo>
                    <a:cubicBezTo>
                      <a:pt x="251" y="1753"/>
                      <a:pt x="301" y="1702"/>
                      <a:pt x="351" y="1652"/>
                    </a:cubicBezTo>
                    <a:cubicBezTo>
                      <a:pt x="396" y="1607"/>
                      <a:pt x="476" y="1627"/>
                      <a:pt x="539" y="1615"/>
                    </a:cubicBezTo>
                    <a:cubicBezTo>
                      <a:pt x="574" y="1509"/>
                      <a:pt x="545" y="1500"/>
                      <a:pt x="639" y="1477"/>
                    </a:cubicBezTo>
                    <a:cubicBezTo>
                      <a:pt x="668" y="1470"/>
                      <a:pt x="698" y="1469"/>
                      <a:pt x="727" y="1465"/>
                    </a:cubicBezTo>
                    <a:cubicBezTo>
                      <a:pt x="794" y="1420"/>
                      <a:pt x="801" y="1355"/>
                      <a:pt x="827" y="1277"/>
                    </a:cubicBezTo>
                    <a:cubicBezTo>
                      <a:pt x="832" y="1262"/>
                      <a:pt x="844" y="1208"/>
                      <a:pt x="864" y="1202"/>
                    </a:cubicBezTo>
                    <a:cubicBezTo>
                      <a:pt x="916" y="1185"/>
                      <a:pt x="973" y="1185"/>
                      <a:pt x="1027" y="1177"/>
                    </a:cubicBezTo>
                    <a:cubicBezTo>
                      <a:pt x="1068" y="1163"/>
                      <a:pt x="1099" y="1140"/>
                      <a:pt x="1140" y="1126"/>
                    </a:cubicBezTo>
                    <a:cubicBezTo>
                      <a:pt x="1160" y="1035"/>
                      <a:pt x="1166" y="1010"/>
                      <a:pt x="1202" y="939"/>
                    </a:cubicBezTo>
                    <a:cubicBezTo>
                      <a:pt x="1208" y="927"/>
                      <a:pt x="1203" y="906"/>
                      <a:pt x="1215" y="901"/>
                    </a:cubicBezTo>
                    <a:cubicBezTo>
                      <a:pt x="1262" y="883"/>
                      <a:pt x="1315" y="884"/>
                      <a:pt x="1365" y="876"/>
                    </a:cubicBezTo>
                    <a:cubicBezTo>
                      <a:pt x="1371" y="868"/>
                      <a:pt x="1421" y="804"/>
                      <a:pt x="1428" y="788"/>
                    </a:cubicBezTo>
                    <a:cubicBezTo>
                      <a:pt x="1458" y="715"/>
                      <a:pt x="1462" y="662"/>
                      <a:pt x="1503" y="601"/>
                    </a:cubicBezTo>
                    <a:cubicBezTo>
                      <a:pt x="1537" y="494"/>
                      <a:pt x="1484" y="620"/>
                      <a:pt x="1691" y="538"/>
                    </a:cubicBezTo>
                    <a:cubicBezTo>
                      <a:pt x="1707" y="532"/>
                      <a:pt x="1695" y="503"/>
                      <a:pt x="1703" y="488"/>
                    </a:cubicBezTo>
                    <a:cubicBezTo>
                      <a:pt x="1723" y="453"/>
                      <a:pt x="1770" y="410"/>
                      <a:pt x="1803" y="388"/>
                    </a:cubicBezTo>
                    <a:cubicBezTo>
                      <a:pt x="1828" y="392"/>
                      <a:pt x="1855" y="392"/>
                      <a:pt x="1879" y="400"/>
                    </a:cubicBezTo>
                    <a:cubicBezTo>
                      <a:pt x="1953" y="424"/>
                      <a:pt x="1879" y="437"/>
                      <a:pt x="1954" y="413"/>
                    </a:cubicBezTo>
                    <a:cubicBezTo>
                      <a:pt x="1966" y="400"/>
                      <a:pt x="1981" y="390"/>
                      <a:pt x="1991" y="375"/>
                    </a:cubicBezTo>
                    <a:cubicBezTo>
                      <a:pt x="2030" y="316"/>
                      <a:pt x="1972" y="358"/>
                      <a:pt x="2029" y="300"/>
                    </a:cubicBezTo>
                    <a:cubicBezTo>
                      <a:pt x="2070" y="259"/>
                      <a:pt x="2185" y="239"/>
                      <a:pt x="2229" y="225"/>
                    </a:cubicBezTo>
                    <a:cubicBezTo>
                      <a:pt x="2237" y="204"/>
                      <a:pt x="2239" y="179"/>
                      <a:pt x="2254" y="162"/>
                    </a:cubicBezTo>
                    <a:cubicBezTo>
                      <a:pt x="2263" y="152"/>
                      <a:pt x="2280" y="156"/>
                      <a:pt x="2292" y="150"/>
                    </a:cubicBezTo>
                    <a:cubicBezTo>
                      <a:pt x="2398" y="98"/>
                      <a:pt x="2219" y="136"/>
                      <a:pt x="2455" y="112"/>
                    </a:cubicBezTo>
                    <a:cubicBezTo>
                      <a:pt x="2478" y="89"/>
                      <a:pt x="2492" y="58"/>
                      <a:pt x="2517" y="37"/>
                    </a:cubicBezTo>
                    <a:cubicBezTo>
                      <a:pt x="2539" y="19"/>
                      <a:pt x="2578" y="9"/>
                      <a:pt x="2605" y="0"/>
                    </a:cubicBezTo>
                    <a:cubicBezTo>
                      <a:pt x="2677" y="11"/>
                      <a:pt x="2868" y="42"/>
                      <a:pt x="2893" y="50"/>
                    </a:cubicBezTo>
                    <a:cubicBezTo>
                      <a:pt x="2905" y="54"/>
                      <a:pt x="2893" y="82"/>
                      <a:pt x="2905" y="87"/>
                    </a:cubicBezTo>
                    <a:cubicBezTo>
                      <a:pt x="2936" y="101"/>
                      <a:pt x="2972" y="96"/>
                      <a:pt x="3006" y="100"/>
                    </a:cubicBezTo>
                    <a:cubicBezTo>
                      <a:pt x="3040" y="205"/>
                      <a:pt x="3017" y="249"/>
                      <a:pt x="3131" y="288"/>
                    </a:cubicBezTo>
                    <a:cubicBezTo>
                      <a:pt x="3192" y="378"/>
                      <a:pt x="3128" y="270"/>
                      <a:pt x="3168" y="475"/>
                    </a:cubicBezTo>
                    <a:cubicBezTo>
                      <a:pt x="3176" y="514"/>
                      <a:pt x="3242" y="550"/>
                      <a:pt x="3268" y="576"/>
                    </a:cubicBezTo>
                    <a:cubicBezTo>
                      <a:pt x="3272" y="601"/>
                      <a:pt x="3268" y="629"/>
                      <a:pt x="3281" y="651"/>
                    </a:cubicBezTo>
                    <a:cubicBezTo>
                      <a:pt x="3288" y="662"/>
                      <a:pt x="3307" y="657"/>
                      <a:pt x="3319" y="663"/>
                    </a:cubicBezTo>
                    <a:cubicBezTo>
                      <a:pt x="3332" y="670"/>
                      <a:pt x="3344" y="680"/>
                      <a:pt x="3356" y="688"/>
                    </a:cubicBezTo>
                    <a:cubicBezTo>
                      <a:pt x="3403" y="759"/>
                      <a:pt x="3376" y="712"/>
                      <a:pt x="3419" y="838"/>
                    </a:cubicBezTo>
                    <a:cubicBezTo>
                      <a:pt x="3426" y="858"/>
                      <a:pt x="3453" y="862"/>
                      <a:pt x="3469" y="876"/>
                    </a:cubicBezTo>
                    <a:cubicBezTo>
                      <a:pt x="3482" y="888"/>
                      <a:pt x="3494" y="901"/>
                      <a:pt x="3506" y="914"/>
                    </a:cubicBezTo>
                    <a:cubicBezTo>
                      <a:pt x="3572" y="1108"/>
                      <a:pt x="3533" y="967"/>
                      <a:pt x="3569" y="1252"/>
                    </a:cubicBezTo>
                    <a:cubicBezTo>
                      <a:pt x="3580" y="1339"/>
                      <a:pt x="3606" y="1393"/>
                      <a:pt x="3694" y="1414"/>
                    </a:cubicBezTo>
                    <a:cubicBezTo>
                      <a:pt x="3724" y="1445"/>
                      <a:pt x="3758" y="1452"/>
                      <a:pt x="3794" y="1477"/>
                    </a:cubicBezTo>
                    <a:cubicBezTo>
                      <a:pt x="3813" y="1605"/>
                      <a:pt x="3794" y="1524"/>
                      <a:pt x="3832" y="1627"/>
                    </a:cubicBezTo>
                    <a:cubicBezTo>
                      <a:pt x="3837" y="1639"/>
                      <a:pt x="3835" y="1656"/>
                      <a:pt x="3844" y="1665"/>
                    </a:cubicBezTo>
                    <a:cubicBezTo>
                      <a:pt x="3850" y="1671"/>
                      <a:pt x="3861" y="1665"/>
                      <a:pt x="3870" y="166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5678" y="5094"/>
                <a:ext cx="0" cy="3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2625" y="7974"/>
                <a:ext cx="29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5749" y="7974"/>
                <a:ext cx="229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231" y="8056"/>
                <a:ext cx="781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hu-HU" sz="2200" dirty="0">
                    <a:latin typeface="Times New Roman" panose="02020603050405020304" pitchFamily="18" charset="0"/>
                  </a:rPr>
                  <a:t>a</a:t>
                </a:r>
                <a:endParaRPr lang="hu-HU" altLang="hu-HU" sz="2200" dirty="0"/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6530" y="8091"/>
                <a:ext cx="781" cy="4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altLang="hu-HU" sz="2200" dirty="0">
                    <a:latin typeface="Calibri" panose="020F0502020204030204" pitchFamily="34" charset="0"/>
                  </a:rPr>
                  <a:t>b</a:t>
                </a:r>
                <a:endParaRPr lang="hu-HU" altLang="hu-HU" sz="2200" dirty="0"/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4533" y="5175"/>
                <a:ext cx="1074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hu-HU" sz="2200" dirty="0" err="1">
                    <a:latin typeface="Times New Roman" panose="02020603050405020304" pitchFamily="18" charset="0"/>
                  </a:rPr>
                  <a:t>g</a:t>
                </a:r>
                <a:r>
                  <a:rPr lang="en-US" altLang="hu-HU" sz="2200" baseline="-25000" dirty="0" err="1">
                    <a:latin typeface="Times New Roman" panose="02020603050405020304" pitchFamily="18" charset="0"/>
                  </a:rPr>
                  <a:t>a</a:t>
                </a:r>
                <a:r>
                  <a:rPr lang="en-US" altLang="hu-HU" sz="2200" dirty="0">
                    <a:latin typeface="Times New Roman" panose="02020603050405020304" pitchFamily="18" charset="0"/>
                  </a:rPr>
                  <a:t>(x)</a:t>
                </a:r>
                <a:endParaRPr lang="hu-HU" altLang="hu-HU" sz="2200" dirty="0"/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6530" y="5175"/>
                <a:ext cx="1065" cy="6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altLang="hu-HU" sz="2200" dirty="0" err="1">
                    <a:latin typeface="Calibri" panose="020F0502020204030204" pitchFamily="34" charset="0"/>
                  </a:rPr>
                  <a:t>g</a:t>
                </a:r>
                <a:r>
                  <a:rPr lang="en-US" altLang="hu-HU" sz="2200" baseline="-25000" dirty="0" err="1">
                    <a:latin typeface="Calibri" panose="020F0502020204030204" pitchFamily="34" charset="0"/>
                  </a:rPr>
                  <a:t>b</a:t>
                </a:r>
                <a:r>
                  <a:rPr lang="en-US" altLang="hu-HU" sz="2200" dirty="0">
                    <a:latin typeface="Calibri" panose="020F0502020204030204" pitchFamily="34" charset="0"/>
                  </a:rPr>
                  <a:t>(x)</a:t>
                </a:r>
                <a:endParaRPr lang="hu-HU" altLang="hu-HU" sz="2200" dirty="0"/>
              </a:p>
            </p:txBody>
          </p:sp>
        </p:grpSp>
      </p:grpSp>
      <p:pic>
        <p:nvPicPr>
          <p:cNvPr id="18" name="Kép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32" y="2844436"/>
            <a:ext cx="3865893" cy="37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sz="3800" dirty="0" smtClean="0"/>
              <a:t>Diszkrimináns-függvények </a:t>
            </a:r>
            <a:r>
              <a:rPr lang="hu-HU" sz="3800" dirty="0"/>
              <a:t>és döntési </a:t>
            </a:r>
            <a:r>
              <a:rPr lang="hu-HU" sz="3800" dirty="0" smtClean="0"/>
              <a:t>felületek</a:t>
            </a:r>
            <a:r>
              <a:rPr lang="en-US" sz="3800" dirty="0" smtClean="0"/>
              <a:t> #2</a:t>
            </a:r>
            <a:endParaRPr lang="hu-HU" sz="3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hu-HU" sz="2800" dirty="0" smtClean="0"/>
              <a:t>Megjegyzés</a:t>
            </a:r>
            <a:r>
              <a:rPr lang="hu-HU" sz="2800" dirty="0"/>
              <a:t>: </a:t>
            </a:r>
            <a:r>
              <a:rPr lang="en-US" sz="2800" dirty="0" smtClean="0"/>
              <a:t>b</a:t>
            </a:r>
            <a:r>
              <a:rPr lang="hu-HU" sz="2800" dirty="0" err="1" smtClean="0"/>
              <a:t>izonyos</a:t>
            </a:r>
            <a:r>
              <a:rPr lang="hu-HU" sz="2800" dirty="0" smtClean="0"/>
              <a:t> </a:t>
            </a:r>
            <a:r>
              <a:rPr lang="hu-HU" sz="2800" dirty="0"/>
              <a:t>átalakítások módosítják a </a:t>
            </a:r>
            <a:r>
              <a:rPr lang="hu-HU" sz="2800" dirty="0" smtClean="0"/>
              <a:t>diszkrimináns-függvényeket</a:t>
            </a:r>
            <a:r>
              <a:rPr lang="hu-HU" sz="2800" dirty="0" smtClean="0"/>
              <a:t>, </a:t>
            </a:r>
            <a:r>
              <a:rPr lang="hu-HU" sz="2800" dirty="0"/>
              <a:t>de a döntési felületeket </a:t>
            </a:r>
            <a:r>
              <a:rPr lang="hu-HU" sz="2800" dirty="0" smtClean="0"/>
              <a:t>nem</a:t>
            </a:r>
            <a:endParaRPr lang="en-US" sz="2800" dirty="0" smtClean="0"/>
          </a:p>
          <a:p>
            <a:r>
              <a:rPr lang="hu-HU" sz="2800" dirty="0" smtClean="0"/>
              <a:t>Pl</a:t>
            </a:r>
            <a:r>
              <a:rPr lang="hu-HU" sz="2800" dirty="0"/>
              <a:t>. az alábbiak ugyanazt a döntési felületet </a:t>
            </a:r>
            <a:r>
              <a:rPr lang="hu-HU" sz="2800" dirty="0" smtClean="0"/>
              <a:t>adják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2800" dirty="0"/>
          </a:p>
          <a:p>
            <a:pPr lvl="1"/>
            <a:r>
              <a:rPr lang="en-US" sz="2400" dirty="0" smtClean="0"/>
              <a:t>…</a:t>
            </a:r>
            <a:r>
              <a:rPr lang="hu-HU" sz="2400" dirty="0" smtClean="0"/>
              <a:t>hiszen a kérdés az, hogy az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dirty="0" smtClean="0"/>
              <a:t> jellemzőtér egyes pontjaira melyik osztály </a:t>
            </a:r>
            <a:r>
              <a:rPr lang="hu-HU" sz="2400" dirty="0" smtClean="0"/>
              <a:t>diszkrimináns-függvénye </a:t>
            </a:r>
            <a:r>
              <a:rPr lang="hu-HU" sz="2400" dirty="0" smtClean="0"/>
              <a:t>adja a </a:t>
            </a:r>
            <a:r>
              <a:rPr lang="hu-HU" sz="2400" b="1" dirty="0" smtClean="0"/>
              <a:t>legmagasabb </a:t>
            </a:r>
            <a:r>
              <a:rPr lang="hu-HU" sz="2400" dirty="0" smtClean="0"/>
              <a:t>értéket!</a:t>
            </a:r>
            <a:endParaRPr lang="en-US" sz="2400" dirty="0" smtClean="0"/>
          </a:p>
          <a:p>
            <a:pPr lvl="1"/>
            <a:r>
              <a:rPr lang="hu-HU" sz="2400" dirty="0" smtClean="0"/>
              <a:t>(</a:t>
            </a:r>
            <a:r>
              <a:rPr lang="en-US" sz="2400" dirty="0" smtClean="0"/>
              <a:t>…</a:t>
            </a:r>
            <a:r>
              <a:rPr lang="en-US" sz="2400" dirty="0" err="1" smtClean="0"/>
              <a:t>persze</a:t>
            </a:r>
            <a:r>
              <a:rPr lang="hu-HU" sz="2400" dirty="0" smtClean="0"/>
              <a:t> </a:t>
            </a:r>
            <a:r>
              <a:rPr lang="hu-HU" sz="2400" dirty="0"/>
              <a:t>a </a:t>
            </a:r>
            <a:r>
              <a:rPr lang="hu-HU" sz="2400" dirty="0" smtClean="0"/>
              <a:t>függvények megvalósítása </a:t>
            </a:r>
            <a:r>
              <a:rPr lang="hu-HU" sz="2400" dirty="0"/>
              <a:t>technikailag eltérő nehézségű </a:t>
            </a:r>
            <a:r>
              <a:rPr lang="hu-HU" sz="2400" dirty="0" smtClean="0"/>
              <a:t>lehet, pl. a számábrázolás miatt </a:t>
            </a:r>
            <a:r>
              <a:rPr lang="hu-HU" sz="2400" dirty="0" err="1" smtClean="0"/>
              <a:t>log-prob</a:t>
            </a:r>
            <a:r>
              <a:rPr lang="hu-HU" sz="2400" dirty="0" smtClean="0"/>
              <a:t>…)</a:t>
            </a:r>
            <a:endParaRPr lang="hu-HU" sz="2400" dirty="0"/>
          </a:p>
          <a:p>
            <a:endParaRPr lang="hu-HU" sz="2800" dirty="0" smtClean="0"/>
          </a:p>
          <a:p>
            <a:pPr lvl="1"/>
            <a:endParaRPr lang="hu-HU" sz="2400" dirty="0"/>
          </a:p>
          <a:p>
            <a:endParaRPr lang="hu-HU" sz="2800" dirty="0"/>
          </a:p>
          <a:p>
            <a:endParaRPr lang="hu-HU" sz="2800" dirty="0"/>
          </a:p>
        </p:txBody>
      </p:sp>
      <p:graphicFrame>
        <p:nvGraphicFramePr>
          <p:cNvPr id="2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500047"/>
              </p:ext>
            </p:extLst>
          </p:nvPr>
        </p:nvGraphicFramePr>
        <p:xfrm>
          <a:off x="1139825" y="2852738"/>
          <a:ext cx="10260013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" name="Equation" r:id="rId3" imgW="4647960" imgH="419040" progId="Equation.3">
                  <p:embed/>
                </p:oleObj>
              </mc:Choice>
              <mc:Fallback>
                <p:oleObj name="Equation" r:id="rId3" imgW="4647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2852738"/>
                        <a:ext cx="10260013" cy="92551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2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41001</TotalTime>
  <Words>1904</Words>
  <Application>Microsoft Office PowerPoint</Application>
  <PresentationFormat>Szélesvásznú</PresentationFormat>
  <Paragraphs>349</Paragraphs>
  <Slides>38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38</vt:i4>
      </vt:variant>
    </vt:vector>
  </HeadingPairs>
  <TitlesOfParts>
    <vt:vector size="46" baseType="lpstr">
      <vt:lpstr>Arial</vt:lpstr>
      <vt:lpstr>Calibri</vt:lpstr>
      <vt:lpstr>Symbol</vt:lpstr>
      <vt:lpstr>Times New Roman</vt:lpstr>
      <vt:lpstr>Wingdings</vt:lpstr>
      <vt:lpstr>Alapértelmezett terv</vt:lpstr>
      <vt:lpstr>Equation</vt:lpstr>
      <vt:lpstr>Microsoft Equation 3.0</vt:lpstr>
      <vt:lpstr>A Bayes-döntéselmélet alapjai</vt:lpstr>
      <vt:lpstr>Statisztikai alakfelismerés</vt:lpstr>
      <vt:lpstr>Statisztikai alakfelismerés</vt:lpstr>
      <vt:lpstr>A Bayes döntési szabály</vt:lpstr>
      <vt:lpstr>A Bayes döntési szabály #2</vt:lpstr>
      <vt:lpstr>A Bayes döntési szabály #3</vt:lpstr>
      <vt:lpstr>Döntéselméleti megközelítés</vt:lpstr>
      <vt:lpstr>Diszkrimináns-függvények és döntési felületek</vt:lpstr>
      <vt:lpstr>Diszkrimináns-függvények és döntési felületek #2</vt:lpstr>
      <vt:lpstr>A Bayes döntés hibája</vt:lpstr>
      <vt:lpstr>A Bayes döntés hibája #2</vt:lpstr>
      <vt:lpstr>Diszkrét eloszlások becslése</vt:lpstr>
      <vt:lpstr>Bayes döntés folytonos jellemzők mellett</vt:lpstr>
      <vt:lpstr>Szintvonalak</vt:lpstr>
      <vt:lpstr>Kovarianciamátrix - példák</vt:lpstr>
      <vt:lpstr>Döntési felületek normális eloszlás esetén</vt:lpstr>
      <vt:lpstr>Döntési felületek normális eloszlás esetén</vt:lpstr>
      <vt:lpstr>Speciális eset #1</vt:lpstr>
      <vt:lpstr>Speciális eset #1</vt:lpstr>
      <vt:lpstr>Speciális eset #1</vt:lpstr>
      <vt:lpstr>Speciális eset #1</vt:lpstr>
      <vt:lpstr>Speciális eset #2</vt:lpstr>
      <vt:lpstr>Speciális eset #2</vt:lpstr>
      <vt:lpstr>Általános eset</vt:lpstr>
      <vt:lpstr>Általános eset – példák</vt:lpstr>
      <vt:lpstr>A prior valószínűségek hatása</vt:lpstr>
      <vt:lpstr>A statisztikai alakfelismerési módszer hibalehetőségei</vt:lpstr>
      <vt:lpstr>A hibák kezelése</vt:lpstr>
      <vt:lpstr>A hibák kezelése</vt:lpstr>
      <vt:lpstr>A hibák kezelése</vt:lpstr>
      <vt:lpstr>A naiv Bayes osztályozó</vt:lpstr>
      <vt:lpstr>A naiv Bayes osztályozó</vt:lpstr>
      <vt:lpstr>A naiv Bayes feltevés</vt:lpstr>
      <vt:lpstr>A naiv Bayes feltevés #2</vt:lpstr>
      <vt:lpstr>A naiv Bayes feltevés #3</vt:lpstr>
      <vt:lpstr>A naiv Bayes feltevés #4</vt:lpstr>
      <vt:lpstr>Példa: bag-of-words reprezentáció</vt:lpstr>
      <vt:lpstr>A naiv Bayes modell – Összegzés</vt:lpstr>
    </vt:vector>
  </TitlesOfParts>
  <Company>SZTE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Opinion Mining in Hungarian Based on Textual and Graphical Clues</dc:title>
  <dc:creator>Gabor</dc:creator>
  <cp:lastModifiedBy>Gh</cp:lastModifiedBy>
  <cp:revision>1271</cp:revision>
  <cp:lastPrinted>2022-01-27T10:06:07Z</cp:lastPrinted>
  <dcterms:created xsi:type="dcterms:W3CDTF">2008-09-10T10:17:38Z</dcterms:created>
  <dcterms:modified xsi:type="dcterms:W3CDTF">2024-03-06T07:54:04Z</dcterms:modified>
</cp:coreProperties>
</file>